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9290"/>
    <a:srgbClr val="7DD330"/>
    <a:srgbClr val="00CC00"/>
    <a:srgbClr val="0C7CD2"/>
    <a:srgbClr val="1F7EE7"/>
    <a:srgbClr val="AE1517"/>
    <a:srgbClr val="CC0000"/>
    <a:srgbClr val="486D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219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g fdg urkgkg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035925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4C9290"/>
                </a:solidFill>
              </a:rPr>
              <a:t>Page </a:t>
            </a:r>
            <a:fld id="{69C9C02F-C3CA-47DB-B8DA-52248163AC68}" type="slidenum">
              <a:rPr lang="fr-FR" b="1">
                <a:solidFill>
                  <a:srgbClr val="4C9290"/>
                </a:solidFill>
              </a:rPr>
              <a:pPr/>
              <a:t>‹#›</a:t>
            </a:fld>
            <a:endParaRPr lang="fr-FR" b="1">
              <a:solidFill>
                <a:srgbClr val="4C929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1628800"/>
            <a:ext cx="8207375" cy="331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180000" rIns="180000" bIns="180000">
            <a:spAutoFit/>
          </a:bodyPr>
          <a:lstStyle/>
          <a:p>
            <a:pPr algn="ctr"/>
            <a:r>
              <a:rPr lang="sk-SK" sz="9600" b="1" dirty="0" smtClean="0">
                <a:solidFill>
                  <a:srgbClr val="4C9290"/>
                </a:solidFill>
                <a:latin typeface="Showcard Gothic" pitchFamily="82" charset="0"/>
              </a:rPr>
              <a:t>HUDBA </a:t>
            </a:r>
          </a:p>
          <a:p>
            <a:pPr algn="ctr"/>
            <a:r>
              <a:rPr lang="sk-SK" sz="9600" b="1" dirty="0" smtClean="0">
                <a:solidFill>
                  <a:srgbClr val="4C9290"/>
                </a:solidFill>
                <a:latin typeface="Showcard Gothic" pitchFamily="82" charset="0"/>
              </a:rPr>
              <a:t>V ORAZE</a:t>
            </a:r>
            <a:endParaRPr lang="fr-FR" sz="9600" b="1" dirty="0">
              <a:solidFill>
                <a:srgbClr val="4C9290"/>
              </a:solidFill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39982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5400" b="1" dirty="0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Fonotéka </a:t>
            </a:r>
            <a:endParaRPr lang="fr-FR" sz="5400" dirty="0">
              <a:solidFill>
                <a:srgbClr val="4C929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6327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cs typeface="Andalus" pitchFamily="18" charset="-78"/>
              </a:rPr>
              <a:t>Hudobná nezávislá knižnica – ktorej cieľom je sústrediť a uchovať cenné vinylové platne slovenskej tvorby, ale aj </a:t>
            </a:r>
            <a:r>
              <a:rPr lang="sk-SK" sz="32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cs typeface="Andalus" pitchFamily="18" charset="-78"/>
              </a:rPr>
              <a:t>zaújmavé</a:t>
            </a:r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cs typeface="Andalus" pitchFamily="18" charset="-78"/>
              </a:rPr>
              <a:t> nahrávky z celého sveta nahrané na gramofónových platniach a následne umožniť pre členov klubu prístup k hudobnej zbierke</a:t>
            </a:r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.</a:t>
            </a:r>
            <a:endParaRPr lang="fr-FR" sz="32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24128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5400" b="1" dirty="0" err="1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Vinyl</a:t>
            </a:r>
            <a:r>
              <a:rPr lang="sk-SK" sz="5400" b="1" dirty="0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  </a:t>
            </a:r>
            <a:endParaRPr lang="fr-FR" sz="5400" dirty="0">
              <a:solidFill>
                <a:srgbClr val="4C929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528" y="1052737"/>
            <a:ext cx="86409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Gramofónová platňa</a:t>
            </a: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slangovo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vinyl</a:t>
            </a:r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je kruhová platňa, na ktorej je        formou stranových výchyliek do špirálovej drážky prebiehajúcich od okraja platne smerom k jej stredu nahraná zvuková informácia. Prehrávať sa dá pomocou gramofónu.</a:t>
            </a:r>
          </a:p>
          <a:p>
            <a:pPr algn="just"/>
            <a:endParaRPr lang="sk-SK" sz="28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fr-FR" sz="3200" b="1" dirty="0">
              <a:solidFill>
                <a:schemeClr val="accent5">
                  <a:lumMod val="50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551723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Američan nemeckého pôvodu Emil </a:t>
            </a:r>
            <a:r>
              <a:rPr lang="sk-SK" dirty="0" err="1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Berliner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 predviedol 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16</a:t>
            </a:r>
            <a:r>
              <a:rPr lang="sk-SK" b="1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. mája 1888 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verejnosti ním vyvinuté gramofónové platne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.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 Okrúhla platňa sa vyrábala najskôr zo skla, potom sa používal zinok. Onedlho však </a:t>
            </a:r>
            <a:r>
              <a:rPr lang="sk-SK" dirty="0" err="1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Berliner</a:t>
            </a:r>
            <a:r>
              <a:rPr lang="sk-SK" dirty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 našiel lepší materiál, stal sa ním </a:t>
            </a:r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latin typeface="Californian FB" pitchFamily="18" charset="0"/>
              </a:rPr>
              <a:t>šelak.</a:t>
            </a:r>
            <a:endParaRPr lang="sk-SK" dirty="0">
              <a:solidFill>
                <a:schemeClr val="accent5">
                  <a:lumMod val="50000"/>
                </a:schemeClr>
              </a:solidFill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67040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5400" b="1" dirty="0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Putovná VÝSTAVA </a:t>
            </a:r>
            <a:endParaRPr lang="fr-FR" sz="5400" dirty="0">
              <a:solidFill>
                <a:srgbClr val="4C929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528" y="1052737"/>
            <a:ext cx="86409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Umelecká tvorba 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Českoslovensého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hudobného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priemyslu na  obaloch LP platní </a:t>
            </a: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Starostlivý  výber  atraktívnych diel 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</a:t>
            </a:r>
          </a:p>
          <a:p>
            <a:pPr algn="just">
              <a:buFontTx/>
              <a:buChar char="-"/>
            </a:pP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Unikátna možnosť  reprodukcie </a:t>
            </a: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Rozhovory  s umelcami a znalcami, ktorí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pôsobili na hudobnej scéne</a:t>
            </a: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slangovo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vinyl</a:t>
            </a:r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je kruhová platňa, na ktorej je        formou stranových výchyliek do špirálovej drážky prebiehajúcich od okraja platne smerom k jej stredu nahraná zvuková informácia. Prehrávať sa dá pomocou gramofónu.</a:t>
            </a:r>
          </a:p>
          <a:p>
            <a:pPr algn="just"/>
            <a:endParaRPr lang="sk-SK" sz="28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fr-FR" sz="3200" b="1" dirty="0">
              <a:solidFill>
                <a:schemeClr val="accent5">
                  <a:lumMod val="50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161133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5400" b="1" dirty="0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Ciel</a:t>
            </a:r>
            <a:endParaRPr lang="fr-FR" sz="5400" dirty="0">
              <a:solidFill>
                <a:srgbClr val="4C929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528" y="1052737"/>
            <a:ext cx="86409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-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Edukatívny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- oboznámenie  mladšej  generácie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s  pôvodnou  československou  tvorbou </a:t>
            </a: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Emocionálny  -  autentický  zážitok z  diela 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obrazový  a aj zvukový – čistý originál</a:t>
            </a: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- Dlhodobý  informačný  zdroj – brožúra  s 30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 základnými , po hudobnej a obrazovej stránke </a:t>
            </a: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významných  diel</a:t>
            </a: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slangovo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vinyl</a:t>
            </a:r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je kruhová platňa, na ktorej je        formou stranových výchyliek do špirálovej drážky prebiehajúcich od okraja platne smerom k jej stredu nahraná zvuková informácia. Prehrávať sa dá pomocou gramofónu.</a:t>
            </a:r>
          </a:p>
          <a:p>
            <a:pPr algn="just"/>
            <a:endParaRPr lang="sk-SK" sz="28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fr-FR" sz="3200" b="1" dirty="0">
              <a:solidFill>
                <a:schemeClr val="accent5">
                  <a:lumMod val="50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23583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5400" b="1" dirty="0" smtClean="0">
                <a:solidFill>
                  <a:srgbClr val="4C9290"/>
                </a:solidFill>
                <a:latin typeface="Algerian" pitchFamily="82" charset="0"/>
                <a:ea typeface="Segoe UI Symbol" pitchFamily="34" charset="0"/>
              </a:rPr>
              <a:t>MOTTO</a:t>
            </a:r>
            <a:endParaRPr lang="fr-FR" sz="5400" dirty="0">
              <a:solidFill>
                <a:srgbClr val="4C9290"/>
              </a:solidFill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528" y="1340767"/>
            <a:ext cx="8640960" cy="32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…. </a:t>
            </a:r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aby každý štát sústredil a uchoval v nejakej národnej diskotéke vzácne LP platne </a:t>
            </a:r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obsahujúce </a:t>
            </a:r>
            <a:r>
              <a:rPr lang="sk-SK" sz="2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</a:rPr>
              <a:t>aj národný folklór, aj vynikajúce diela domácich skladateľov alebo výkonných umelcov a umeleckých súborov pokiaľ sú nahraté na gramofónových platniach tak by vznikol skutočný archív národnej hudby v autentickom a vrcholnom prevedení, archív slúžiaci k medzinárodnej propagácii domáceho umenia k šíreniu rádiom, vedeckému štúdiu a podobne - vec isto žiadaná</a:t>
            </a:r>
            <a:endParaRPr lang="sk-SK" sz="24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                                              </a:t>
            </a:r>
            <a:r>
              <a:rPr lang="sk-SK" sz="2800" b="1" i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  <a:ea typeface="Ebrima" pitchFamily="2" charset="0"/>
                <a:cs typeface="Ebrima" pitchFamily="2" charset="0"/>
              </a:rPr>
              <a:t>Karel   </a:t>
            </a:r>
            <a:r>
              <a:rPr lang="sk-SK" sz="2800" b="1" i="1" dirty="0" err="1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  <a:ea typeface="Ebrima" pitchFamily="2" charset="0"/>
                <a:cs typeface="Ebrima" pitchFamily="2" charset="0"/>
              </a:rPr>
              <a:t>Čapek</a:t>
            </a:r>
            <a:endParaRPr lang="sk-SK" sz="2800" b="1" i="1" dirty="0" smtClean="0">
              <a:solidFill>
                <a:schemeClr val="accent5">
                  <a:lumMod val="50000"/>
                </a:schemeClr>
              </a:solidFill>
              <a:latin typeface="Blackadder ITC" pitchFamily="82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>
              <a:buFontTx/>
              <a:buChar char="-"/>
            </a:pPr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slangovo </a:t>
            </a:r>
            <a:r>
              <a:rPr lang="sk-SK" sz="2800" b="1" dirty="0" err="1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vinyl</a:t>
            </a:r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je kruhová platňa, na ktorej je        formou stranových výchyliek do špirálovej drážky prebiehajúcich od okraja platne smerom k jej stredu nahraná zvuková informácia. Prehrávať sa dá pomocou gramofónu.</a:t>
            </a:r>
          </a:p>
          <a:p>
            <a:pPr algn="just"/>
            <a:endParaRPr lang="sk-SK" sz="28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fr-FR" sz="3200" b="1" dirty="0">
              <a:solidFill>
                <a:schemeClr val="accent5">
                  <a:lumMod val="50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23528" y="1196751"/>
            <a:ext cx="8640960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/>
          <a:lstStyle/>
          <a:p>
            <a:pPr algn="just"/>
            <a:endParaRPr lang="sk-SK" sz="2800" dirty="0" smtClean="0">
              <a:solidFill>
                <a:schemeClr val="accent5">
                  <a:lumMod val="50000"/>
                </a:schemeClr>
              </a:solidFill>
              <a:latin typeface="Gill Sans Ultra Bold" pitchFamily="34" charset="-18"/>
            </a:endParaRPr>
          </a:p>
          <a:p>
            <a:pPr algn="just"/>
            <a:endParaRPr lang="sk-SK" sz="2800" dirty="0" smtClean="0">
              <a:solidFill>
                <a:schemeClr val="accent5">
                  <a:lumMod val="50000"/>
                </a:schemeClr>
              </a:solidFill>
              <a:latin typeface="Gill Sans Ultra Bold" pitchFamily="34" charset="-18"/>
            </a:endParaRPr>
          </a:p>
          <a:p>
            <a:pPr algn="just"/>
            <a:r>
              <a:rPr lang="sk-SK" sz="2800" dirty="0" smtClean="0">
                <a:solidFill>
                  <a:schemeClr val="accent5">
                    <a:lumMod val="50000"/>
                  </a:schemeClr>
                </a:solidFill>
                <a:latin typeface="Gill Sans Ultra Bold" pitchFamily="34" charset="-18"/>
              </a:rPr>
              <a:t>      Ďakujeme  pekne za pozornosť </a:t>
            </a:r>
            <a:endParaRPr lang="sk-SK" sz="2800" dirty="0" smtClean="0">
              <a:solidFill>
                <a:schemeClr val="accent5">
                  <a:lumMod val="50000"/>
                </a:schemeClr>
              </a:solidFill>
              <a:latin typeface="Gill Sans Ultra Bold" pitchFamily="34" charset="-18"/>
              <a:ea typeface="Ebrima" pitchFamily="2" charset="0"/>
              <a:cs typeface="Ebrima" pitchFamily="2" charset="0"/>
            </a:endParaRPr>
          </a:p>
          <a:p>
            <a:pPr algn="just"/>
            <a:endParaRPr lang="sk-SK" sz="44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r>
              <a:rPr lang="sk-SK" sz="4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</a:t>
            </a:r>
            <a:r>
              <a:rPr lang="sk-SK" sz="4400" b="1" dirty="0" smtClean="0">
                <a:solidFill>
                  <a:schemeClr val="accent5">
                    <a:lumMod val="50000"/>
                  </a:schemeClr>
                </a:solidFill>
                <a:latin typeface="Constantia" pitchFamily="18" charset="0"/>
                <a:ea typeface="Ebrima" pitchFamily="2" charset="0"/>
                <a:cs typeface="Ebrima" pitchFamily="2" charset="0"/>
              </a:rPr>
              <a:t>    </a:t>
            </a:r>
            <a:r>
              <a:rPr lang="sk-SK" sz="4400" b="1" i="1" dirty="0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  <a:ea typeface="Ebrima" pitchFamily="2" charset="0"/>
                <a:cs typeface="Ebrima" pitchFamily="2" charset="0"/>
              </a:rPr>
              <a:t>Róbert  Mikuš     a     Matej  </a:t>
            </a:r>
            <a:r>
              <a:rPr lang="sk-SK" sz="4400" b="1" i="1" dirty="0" err="1" smtClean="0">
                <a:solidFill>
                  <a:schemeClr val="accent5">
                    <a:lumMod val="50000"/>
                  </a:schemeClr>
                </a:solidFill>
                <a:latin typeface="Blackadder ITC" pitchFamily="82" charset="0"/>
                <a:ea typeface="Ebrima" pitchFamily="2" charset="0"/>
                <a:cs typeface="Ebrima" pitchFamily="2" charset="0"/>
              </a:rPr>
              <a:t>Ceil</a:t>
            </a:r>
            <a:endParaRPr lang="sk-SK" sz="4400" b="1" i="1" dirty="0" smtClean="0">
              <a:solidFill>
                <a:schemeClr val="accent5">
                  <a:lumMod val="50000"/>
                </a:schemeClr>
              </a:solidFill>
              <a:latin typeface="Blackadder ITC" pitchFamily="82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dirty="0" smtClean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sk-SK" sz="2800" b="1" dirty="0">
              <a:solidFill>
                <a:schemeClr val="accent5">
                  <a:lumMod val="50000"/>
                </a:schemeClr>
              </a:solidFill>
              <a:latin typeface="Constantia" pitchFamily="18" charset="0"/>
              <a:ea typeface="Ebrima" pitchFamily="2" charset="0"/>
              <a:cs typeface="Ebrima" pitchFamily="2" charset="0"/>
            </a:endParaRPr>
          </a:p>
          <a:p>
            <a:pPr algn="just"/>
            <a:endParaRPr lang="fr-FR" sz="3200" b="1" dirty="0">
              <a:solidFill>
                <a:schemeClr val="accent5">
                  <a:lumMod val="50000"/>
                </a:schemeClr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4" name="Obrázek 3" descr="1 logo  opr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653136"/>
            <a:ext cx="4050479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384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Modèle par défaut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 Style Background</dc:title>
  <dc:creator>www.powerpointstyles.com</dc:creator>
  <cp:lastModifiedBy>Ceil</cp:lastModifiedBy>
  <cp:revision>58</cp:revision>
  <dcterms:created xsi:type="dcterms:W3CDTF">2009-03-23T15:23:24Z</dcterms:created>
  <dcterms:modified xsi:type="dcterms:W3CDTF">2016-03-18T19:48:04Z</dcterms:modified>
</cp:coreProperties>
</file>