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9290"/>
    <a:srgbClr val="7DD330"/>
    <a:srgbClr val="00CC00"/>
    <a:srgbClr val="0C7CD2"/>
    <a:srgbClr val="1F7EE7"/>
    <a:srgbClr val="AE1517"/>
    <a:srgbClr val="CC0000"/>
    <a:srgbClr val="486DA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9" autoAdjust="0"/>
    <p:restoredTop sz="94660"/>
  </p:normalViewPr>
  <p:slideViewPr>
    <p:cSldViewPr>
      <p:cViewPr>
        <p:scale>
          <a:sx n="69" d="100"/>
          <a:sy n="69" d="100"/>
        </p:scale>
        <p:origin x="-2190" y="-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4" name="Picture 30" descr="g fdg urkgkgh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32" name="Text Box 8"/>
          <p:cNvSpPr txBox="1">
            <a:spLocks noChangeArrowheads="1"/>
          </p:cNvSpPr>
          <p:nvPr userDrawn="1"/>
        </p:nvSpPr>
        <p:spPr bwMode="auto">
          <a:xfrm>
            <a:off x="8035925" y="6375400"/>
            <a:ext cx="1073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>
                <a:solidFill>
                  <a:srgbClr val="4C9290"/>
                </a:solidFill>
              </a:rPr>
              <a:t>Page </a:t>
            </a:r>
            <a:fld id="{69C9C02F-C3CA-47DB-B8DA-52248163AC68}" type="slidenum">
              <a:rPr lang="fr-FR" b="1">
                <a:solidFill>
                  <a:srgbClr val="4C9290"/>
                </a:solidFill>
              </a:rPr>
              <a:pPr/>
              <a:t>‹#›</a:t>
            </a:fld>
            <a:endParaRPr lang="fr-FR" b="1">
              <a:solidFill>
                <a:srgbClr val="4C929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468313" y="1628800"/>
            <a:ext cx="8207375" cy="3318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80000" tIns="180000" rIns="180000" bIns="180000">
            <a:spAutoFit/>
          </a:bodyPr>
          <a:lstStyle/>
          <a:p>
            <a:pPr algn="ctr"/>
            <a:r>
              <a:rPr lang="sk-SK" sz="9600" b="1" dirty="0" smtClean="0">
                <a:solidFill>
                  <a:srgbClr val="4C9290"/>
                </a:solidFill>
                <a:latin typeface="Showcard Gothic" pitchFamily="82" charset="0"/>
              </a:rPr>
              <a:t>HUDBA </a:t>
            </a:r>
          </a:p>
          <a:p>
            <a:pPr algn="ctr"/>
            <a:r>
              <a:rPr lang="sk-SK" sz="9600" b="1" dirty="0" smtClean="0">
                <a:solidFill>
                  <a:srgbClr val="4C9290"/>
                </a:solidFill>
                <a:latin typeface="Showcard Gothic" pitchFamily="82" charset="0"/>
              </a:rPr>
              <a:t>V ORAZE</a:t>
            </a:r>
            <a:endParaRPr lang="fr-FR" sz="9600" b="1" dirty="0">
              <a:solidFill>
                <a:srgbClr val="4C9290"/>
              </a:solidFill>
              <a:latin typeface="Showcard Gothi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323850" y="188913"/>
            <a:ext cx="399821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k-SK" sz="5400" b="1" dirty="0" smtClean="0">
                <a:solidFill>
                  <a:srgbClr val="4C9290"/>
                </a:solidFill>
                <a:latin typeface="Algerian" pitchFamily="82" charset="0"/>
                <a:ea typeface="Segoe UI Symbol" pitchFamily="34" charset="0"/>
              </a:rPr>
              <a:t>Fonotéka </a:t>
            </a:r>
            <a:endParaRPr lang="fr-FR" sz="5400" dirty="0">
              <a:solidFill>
                <a:srgbClr val="4C9290"/>
              </a:solidFill>
              <a:latin typeface="Segoe UI Symbol" pitchFamily="34" charset="0"/>
              <a:ea typeface="Segoe UI Symbol" pitchFamily="34" charset="0"/>
            </a:endParaRP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900113" y="1268413"/>
            <a:ext cx="763270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just"/>
            <a:r>
              <a:rPr lang="sk-SK" sz="3200" b="1" dirty="0" smtClean="0">
                <a:solidFill>
                  <a:schemeClr val="accent5">
                    <a:lumMod val="50000"/>
                  </a:schemeClr>
                </a:solidFill>
                <a:latin typeface="Constantia" pitchFamily="18" charset="0"/>
                <a:cs typeface="Andalus" pitchFamily="18" charset="-78"/>
              </a:rPr>
              <a:t>Hudobná nezávislá knižnica – ktorej cieľom je sústrediť a uchovať cenné vinylové platne slovenskej tvorby, ale aj </a:t>
            </a:r>
            <a:r>
              <a:rPr lang="sk-SK" sz="3200" b="1" dirty="0" err="1" smtClean="0">
                <a:solidFill>
                  <a:schemeClr val="accent5">
                    <a:lumMod val="50000"/>
                  </a:schemeClr>
                </a:solidFill>
                <a:latin typeface="Constantia" pitchFamily="18" charset="0"/>
                <a:cs typeface="Andalus" pitchFamily="18" charset="-78"/>
              </a:rPr>
              <a:t>zaújmavé</a:t>
            </a:r>
            <a:r>
              <a:rPr lang="sk-SK" sz="3200" b="1" dirty="0" smtClean="0">
                <a:solidFill>
                  <a:schemeClr val="accent5">
                    <a:lumMod val="50000"/>
                  </a:schemeClr>
                </a:solidFill>
                <a:latin typeface="Constantia" pitchFamily="18" charset="0"/>
                <a:cs typeface="Andalus" pitchFamily="18" charset="-78"/>
              </a:rPr>
              <a:t> nahrávky z celého sveta nahrané na gramofónových platniach a následne umožniť pre členov klubu prístup k hudobnej zbierke</a:t>
            </a:r>
            <a:r>
              <a:rPr lang="sk-SK" sz="3200" b="1" dirty="0" smtClean="0">
                <a:solidFill>
                  <a:schemeClr val="accent5">
                    <a:lumMod val="50000"/>
                  </a:schemeClr>
                </a:solidFill>
                <a:latin typeface="Constantia" pitchFamily="18" charset="0"/>
              </a:rPr>
              <a:t>.</a:t>
            </a:r>
            <a:endParaRPr lang="fr-FR" sz="3200" b="1" dirty="0">
              <a:solidFill>
                <a:schemeClr val="accent5">
                  <a:lumMod val="50000"/>
                </a:schemeClr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323850" y="188913"/>
            <a:ext cx="241284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k-SK" sz="5400" b="1" dirty="0" err="1" smtClean="0">
                <a:solidFill>
                  <a:srgbClr val="4C9290"/>
                </a:solidFill>
                <a:latin typeface="Algerian" pitchFamily="82" charset="0"/>
                <a:ea typeface="Segoe UI Symbol" pitchFamily="34" charset="0"/>
              </a:rPr>
              <a:t>Vinyl</a:t>
            </a:r>
            <a:r>
              <a:rPr lang="sk-SK" sz="5400" b="1" dirty="0" smtClean="0">
                <a:solidFill>
                  <a:srgbClr val="4C9290"/>
                </a:solidFill>
                <a:latin typeface="Algerian" pitchFamily="82" charset="0"/>
                <a:ea typeface="Segoe UI Symbol" pitchFamily="34" charset="0"/>
              </a:rPr>
              <a:t>  </a:t>
            </a:r>
            <a:endParaRPr lang="fr-FR" sz="5400" dirty="0">
              <a:solidFill>
                <a:srgbClr val="4C9290"/>
              </a:solidFill>
              <a:latin typeface="Segoe UI Symbol" pitchFamily="34" charset="0"/>
              <a:ea typeface="Segoe UI Symbol" pitchFamily="34" charset="0"/>
            </a:endParaRP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323528" y="1052737"/>
            <a:ext cx="8640960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just"/>
            <a:r>
              <a:rPr lang="sk-SK" sz="2800" b="1" dirty="0" smtClean="0">
                <a:solidFill>
                  <a:schemeClr val="accent5">
                    <a:lumMod val="50000"/>
                  </a:schemeClr>
                </a:solidFill>
                <a:latin typeface="Constantia" pitchFamily="18" charset="0"/>
                <a:ea typeface="Ebrima" pitchFamily="2" charset="0"/>
                <a:cs typeface="Ebrima" pitchFamily="2" charset="0"/>
              </a:rPr>
              <a:t>Gramofónová platňa</a:t>
            </a:r>
          </a:p>
          <a:p>
            <a:pPr algn="just"/>
            <a:endParaRPr lang="sk-SK" sz="2800" b="1" dirty="0" smtClean="0">
              <a:solidFill>
                <a:schemeClr val="accent5">
                  <a:lumMod val="50000"/>
                </a:schemeClr>
              </a:solidFill>
              <a:latin typeface="Constantia" pitchFamily="18" charset="0"/>
              <a:ea typeface="Ebrima" pitchFamily="2" charset="0"/>
              <a:cs typeface="Ebrima" pitchFamily="2" charset="0"/>
            </a:endParaRPr>
          </a:p>
          <a:p>
            <a:pPr algn="just"/>
            <a:r>
              <a:rPr lang="sk-SK" sz="2800" dirty="0" smtClean="0">
                <a:solidFill>
                  <a:schemeClr val="accent5">
                    <a:lumMod val="50000"/>
                  </a:schemeClr>
                </a:solidFill>
                <a:latin typeface="Constantia" pitchFamily="18" charset="0"/>
                <a:ea typeface="Ebrima" pitchFamily="2" charset="0"/>
                <a:cs typeface="Ebrima" pitchFamily="2" charset="0"/>
              </a:rPr>
              <a:t>slangovo </a:t>
            </a:r>
            <a:r>
              <a:rPr lang="sk-SK" sz="2800" b="1" dirty="0" err="1" smtClean="0">
                <a:solidFill>
                  <a:schemeClr val="accent5">
                    <a:lumMod val="50000"/>
                  </a:schemeClr>
                </a:solidFill>
                <a:latin typeface="Constantia" pitchFamily="18" charset="0"/>
                <a:ea typeface="Ebrima" pitchFamily="2" charset="0"/>
                <a:cs typeface="Ebrima" pitchFamily="2" charset="0"/>
              </a:rPr>
              <a:t>vinyl</a:t>
            </a:r>
            <a:r>
              <a:rPr lang="sk-SK" sz="2800" dirty="0" smtClean="0">
                <a:solidFill>
                  <a:schemeClr val="accent5">
                    <a:lumMod val="50000"/>
                  </a:schemeClr>
                </a:solidFill>
                <a:latin typeface="Constantia" pitchFamily="18" charset="0"/>
                <a:ea typeface="Ebrima" pitchFamily="2" charset="0"/>
                <a:cs typeface="Ebrima" pitchFamily="2" charset="0"/>
              </a:rPr>
              <a:t> je kruhová platňa, na ktorej je        formou stranových výchyliek do špirálovej drážky prebiehajúcich od okraja platne smerom k jej stredu nahraná zvuková informácia. Prehrávať sa dá pomocou gramofónu.</a:t>
            </a:r>
          </a:p>
          <a:p>
            <a:pPr algn="just"/>
            <a:endParaRPr lang="sk-SK" sz="2800" b="1" dirty="0">
              <a:solidFill>
                <a:schemeClr val="accent5">
                  <a:lumMod val="50000"/>
                </a:schemeClr>
              </a:solidFill>
              <a:latin typeface="Constantia" pitchFamily="18" charset="0"/>
              <a:ea typeface="Ebrima" pitchFamily="2" charset="0"/>
              <a:cs typeface="Ebrima" pitchFamily="2" charset="0"/>
            </a:endParaRPr>
          </a:p>
          <a:p>
            <a:pPr algn="just"/>
            <a:endParaRPr lang="fr-FR" sz="3200" b="1" dirty="0">
              <a:solidFill>
                <a:schemeClr val="accent5">
                  <a:lumMod val="50000"/>
                </a:schemeClr>
              </a:solidFill>
              <a:latin typeface="Ebrima" pitchFamily="2" charset="0"/>
              <a:ea typeface="Ebrima" pitchFamily="2" charset="0"/>
              <a:cs typeface="Ebrima" pitchFamily="2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95536" y="5517232"/>
            <a:ext cx="65527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>
                <a:solidFill>
                  <a:schemeClr val="accent5">
                    <a:lumMod val="50000"/>
                  </a:schemeClr>
                </a:solidFill>
                <a:latin typeface="Californian FB" pitchFamily="18" charset="0"/>
              </a:rPr>
              <a:t>Američan nemeckého pôvodu Emil </a:t>
            </a:r>
            <a:r>
              <a:rPr lang="sk-SK" dirty="0" err="1">
                <a:solidFill>
                  <a:schemeClr val="accent5">
                    <a:lumMod val="50000"/>
                  </a:schemeClr>
                </a:solidFill>
                <a:latin typeface="Californian FB" pitchFamily="18" charset="0"/>
              </a:rPr>
              <a:t>Berliner</a:t>
            </a:r>
            <a:r>
              <a:rPr lang="sk-SK" dirty="0">
                <a:solidFill>
                  <a:schemeClr val="accent5">
                    <a:lumMod val="50000"/>
                  </a:schemeClr>
                </a:solidFill>
                <a:latin typeface="Californian FB" pitchFamily="18" charset="0"/>
              </a:rPr>
              <a:t> predviedol </a:t>
            </a:r>
            <a:r>
              <a:rPr lang="sk-SK" b="1" dirty="0" smtClean="0">
                <a:solidFill>
                  <a:schemeClr val="accent5">
                    <a:lumMod val="50000"/>
                  </a:schemeClr>
                </a:solidFill>
                <a:latin typeface="Californian FB" pitchFamily="18" charset="0"/>
              </a:rPr>
              <a:t>16</a:t>
            </a:r>
            <a:r>
              <a:rPr lang="sk-SK" b="1" dirty="0">
                <a:solidFill>
                  <a:schemeClr val="accent5">
                    <a:lumMod val="50000"/>
                  </a:schemeClr>
                </a:solidFill>
                <a:latin typeface="Californian FB" pitchFamily="18" charset="0"/>
              </a:rPr>
              <a:t>. mája 1888 </a:t>
            </a:r>
            <a:r>
              <a:rPr lang="sk-SK" dirty="0">
                <a:solidFill>
                  <a:schemeClr val="accent5">
                    <a:lumMod val="50000"/>
                  </a:schemeClr>
                </a:solidFill>
                <a:latin typeface="Californian FB" pitchFamily="18" charset="0"/>
              </a:rPr>
              <a:t>verejnosti ním vyvinuté gramofónové platne</a:t>
            </a:r>
            <a:r>
              <a:rPr lang="sk-SK" dirty="0" smtClean="0">
                <a:solidFill>
                  <a:schemeClr val="accent5">
                    <a:lumMod val="50000"/>
                  </a:schemeClr>
                </a:solidFill>
                <a:latin typeface="Californian FB" pitchFamily="18" charset="0"/>
              </a:rPr>
              <a:t>.</a:t>
            </a:r>
            <a:r>
              <a:rPr lang="sk-SK" dirty="0">
                <a:solidFill>
                  <a:schemeClr val="accent5">
                    <a:lumMod val="50000"/>
                  </a:schemeClr>
                </a:solidFill>
                <a:latin typeface="Californian FB" pitchFamily="18" charset="0"/>
              </a:rPr>
              <a:t> Okrúhla platňa sa vyrábala najskôr zo skla, potom sa používal zinok. Onedlho však </a:t>
            </a:r>
            <a:r>
              <a:rPr lang="sk-SK" dirty="0" err="1">
                <a:solidFill>
                  <a:schemeClr val="accent5">
                    <a:lumMod val="50000"/>
                  </a:schemeClr>
                </a:solidFill>
                <a:latin typeface="Californian FB" pitchFamily="18" charset="0"/>
              </a:rPr>
              <a:t>Berliner</a:t>
            </a:r>
            <a:r>
              <a:rPr lang="sk-SK" dirty="0">
                <a:solidFill>
                  <a:schemeClr val="accent5">
                    <a:lumMod val="50000"/>
                  </a:schemeClr>
                </a:solidFill>
                <a:latin typeface="Californian FB" pitchFamily="18" charset="0"/>
              </a:rPr>
              <a:t> našiel lepší materiál, stal sa ním </a:t>
            </a:r>
            <a:r>
              <a:rPr lang="sk-SK" dirty="0" smtClean="0">
                <a:solidFill>
                  <a:schemeClr val="accent5">
                    <a:lumMod val="50000"/>
                  </a:schemeClr>
                </a:solidFill>
                <a:latin typeface="Californian FB" pitchFamily="18" charset="0"/>
              </a:rPr>
              <a:t>šelak.</a:t>
            </a:r>
            <a:endParaRPr lang="sk-SK" dirty="0">
              <a:solidFill>
                <a:schemeClr val="accent5">
                  <a:lumMod val="50000"/>
                </a:schemeClr>
              </a:solidFill>
              <a:latin typeface="Californian FB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323850" y="188913"/>
            <a:ext cx="6704079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k-SK" sz="5400" b="1" dirty="0" smtClean="0">
                <a:solidFill>
                  <a:srgbClr val="4C9290"/>
                </a:solidFill>
                <a:latin typeface="Algerian" pitchFamily="82" charset="0"/>
                <a:ea typeface="Segoe UI Symbol" pitchFamily="34" charset="0"/>
              </a:rPr>
              <a:t>Putovná VÝSTAVA </a:t>
            </a:r>
            <a:endParaRPr lang="fr-FR" sz="5400" dirty="0">
              <a:solidFill>
                <a:srgbClr val="4C9290"/>
              </a:solidFill>
              <a:latin typeface="Segoe UI Symbol" pitchFamily="34" charset="0"/>
              <a:ea typeface="Segoe UI Symbol" pitchFamily="34" charset="0"/>
            </a:endParaRP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323528" y="1052737"/>
            <a:ext cx="8640960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just"/>
            <a:endParaRPr lang="sk-SK" sz="2800" b="1" dirty="0" smtClean="0">
              <a:solidFill>
                <a:schemeClr val="accent5">
                  <a:lumMod val="50000"/>
                </a:schemeClr>
              </a:solidFill>
              <a:latin typeface="Constantia" pitchFamily="18" charset="0"/>
              <a:ea typeface="Ebrima" pitchFamily="2" charset="0"/>
              <a:cs typeface="Ebrima" pitchFamily="2" charset="0"/>
            </a:endParaRPr>
          </a:p>
          <a:p>
            <a:pPr algn="just">
              <a:buFontTx/>
              <a:buChar char="-"/>
            </a:pPr>
            <a:r>
              <a:rPr lang="sk-SK" sz="2800" b="1" dirty="0" smtClean="0">
                <a:solidFill>
                  <a:schemeClr val="accent5">
                    <a:lumMod val="50000"/>
                  </a:schemeClr>
                </a:solidFill>
                <a:latin typeface="Constantia" pitchFamily="18" charset="0"/>
                <a:ea typeface="Ebrima" pitchFamily="2" charset="0"/>
                <a:cs typeface="Ebrima" pitchFamily="2" charset="0"/>
              </a:rPr>
              <a:t> Umelecká tvorba  </a:t>
            </a:r>
            <a:r>
              <a:rPr lang="sk-SK" sz="2800" b="1" dirty="0" err="1" smtClean="0">
                <a:solidFill>
                  <a:schemeClr val="accent5">
                    <a:lumMod val="50000"/>
                  </a:schemeClr>
                </a:solidFill>
                <a:latin typeface="Constantia" pitchFamily="18" charset="0"/>
                <a:ea typeface="Ebrima" pitchFamily="2" charset="0"/>
                <a:cs typeface="Ebrima" pitchFamily="2" charset="0"/>
              </a:rPr>
              <a:t>Českoslovensého</a:t>
            </a:r>
            <a:r>
              <a:rPr lang="sk-SK" sz="2800" b="1" dirty="0" smtClean="0">
                <a:solidFill>
                  <a:schemeClr val="accent5">
                    <a:lumMod val="50000"/>
                  </a:schemeClr>
                </a:solidFill>
                <a:latin typeface="Constantia" pitchFamily="18" charset="0"/>
                <a:ea typeface="Ebrima" pitchFamily="2" charset="0"/>
                <a:cs typeface="Ebrima" pitchFamily="2" charset="0"/>
              </a:rPr>
              <a:t> hudobného </a:t>
            </a:r>
          </a:p>
          <a:p>
            <a:pPr algn="just"/>
            <a:r>
              <a:rPr lang="sk-SK" sz="2800" b="1" dirty="0" smtClean="0">
                <a:solidFill>
                  <a:schemeClr val="accent5">
                    <a:lumMod val="50000"/>
                  </a:schemeClr>
                </a:solidFill>
                <a:latin typeface="Constantia" pitchFamily="18" charset="0"/>
                <a:ea typeface="Ebrima" pitchFamily="2" charset="0"/>
                <a:cs typeface="Ebrima" pitchFamily="2" charset="0"/>
              </a:rPr>
              <a:t> </a:t>
            </a:r>
            <a:r>
              <a:rPr lang="sk-SK" sz="2800" b="1" dirty="0" smtClean="0">
                <a:solidFill>
                  <a:schemeClr val="accent5">
                    <a:lumMod val="50000"/>
                  </a:schemeClr>
                </a:solidFill>
                <a:latin typeface="Constantia" pitchFamily="18" charset="0"/>
                <a:ea typeface="Ebrima" pitchFamily="2" charset="0"/>
                <a:cs typeface="Ebrima" pitchFamily="2" charset="0"/>
              </a:rPr>
              <a:t>  priemyslu na  obaloch LP platní </a:t>
            </a:r>
          </a:p>
          <a:p>
            <a:pPr algn="just"/>
            <a:endParaRPr lang="sk-SK" sz="2800" b="1" dirty="0" smtClean="0">
              <a:solidFill>
                <a:schemeClr val="accent5">
                  <a:lumMod val="50000"/>
                </a:schemeClr>
              </a:solidFill>
              <a:latin typeface="Constantia" pitchFamily="18" charset="0"/>
              <a:ea typeface="Ebrima" pitchFamily="2" charset="0"/>
              <a:cs typeface="Ebrima" pitchFamily="2" charset="0"/>
            </a:endParaRPr>
          </a:p>
          <a:p>
            <a:pPr algn="just">
              <a:buFontTx/>
              <a:buChar char="-"/>
            </a:pPr>
            <a:r>
              <a:rPr lang="sk-SK" sz="2800" b="1" dirty="0" smtClean="0">
                <a:solidFill>
                  <a:schemeClr val="accent5">
                    <a:lumMod val="50000"/>
                  </a:schemeClr>
                </a:solidFill>
                <a:latin typeface="Constantia" pitchFamily="18" charset="0"/>
                <a:ea typeface="Ebrima" pitchFamily="2" charset="0"/>
                <a:cs typeface="Ebrima" pitchFamily="2" charset="0"/>
              </a:rPr>
              <a:t> Starostlivý  výber  atraktívnych diel  </a:t>
            </a:r>
          </a:p>
          <a:p>
            <a:pPr algn="just"/>
            <a:r>
              <a:rPr lang="sk-SK" sz="2800" b="1" dirty="0" smtClean="0">
                <a:solidFill>
                  <a:schemeClr val="accent5">
                    <a:lumMod val="50000"/>
                  </a:schemeClr>
                </a:solidFill>
                <a:latin typeface="Constantia" pitchFamily="18" charset="0"/>
                <a:ea typeface="Ebrima" pitchFamily="2" charset="0"/>
                <a:cs typeface="Ebrima" pitchFamily="2" charset="0"/>
              </a:rPr>
              <a:t> </a:t>
            </a:r>
            <a:r>
              <a:rPr lang="sk-SK" sz="2800" b="1" dirty="0" smtClean="0">
                <a:solidFill>
                  <a:schemeClr val="accent5">
                    <a:lumMod val="50000"/>
                  </a:schemeClr>
                </a:solidFill>
                <a:latin typeface="Constantia" pitchFamily="18" charset="0"/>
                <a:ea typeface="Ebrima" pitchFamily="2" charset="0"/>
                <a:cs typeface="Ebrima" pitchFamily="2" charset="0"/>
              </a:rPr>
              <a:t>  </a:t>
            </a:r>
          </a:p>
          <a:p>
            <a:pPr algn="just">
              <a:buFontTx/>
              <a:buChar char="-"/>
            </a:pPr>
            <a:r>
              <a:rPr lang="sk-SK" sz="2800" b="1" dirty="0" smtClean="0">
                <a:solidFill>
                  <a:schemeClr val="accent5">
                    <a:lumMod val="50000"/>
                  </a:schemeClr>
                </a:solidFill>
                <a:latin typeface="Constantia" pitchFamily="18" charset="0"/>
                <a:ea typeface="Ebrima" pitchFamily="2" charset="0"/>
                <a:cs typeface="Ebrima" pitchFamily="2" charset="0"/>
              </a:rPr>
              <a:t> Unikátna možnosť  reprodukcie </a:t>
            </a:r>
          </a:p>
          <a:p>
            <a:pPr algn="just"/>
            <a:endParaRPr lang="sk-SK" sz="2800" b="1" dirty="0" smtClean="0">
              <a:solidFill>
                <a:schemeClr val="accent5">
                  <a:lumMod val="50000"/>
                </a:schemeClr>
              </a:solidFill>
              <a:latin typeface="Constantia" pitchFamily="18" charset="0"/>
              <a:ea typeface="Ebrima" pitchFamily="2" charset="0"/>
              <a:cs typeface="Ebrima" pitchFamily="2" charset="0"/>
            </a:endParaRPr>
          </a:p>
          <a:p>
            <a:pPr algn="just">
              <a:buFontTx/>
              <a:buChar char="-"/>
            </a:pPr>
            <a:r>
              <a:rPr lang="sk-SK" sz="2800" b="1" dirty="0" smtClean="0">
                <a:solidFill>
                  <a:schemeClr val="accent5">
                    <a:lumMod val="50000"/>
                  </a:schemeClr>
                </a:solidFill>
                <a:latin typeface="Constantia" pitchFamily="18" charset="0"/>
                <a:ea typeface="Ebrima" pitchFamily="2" charset="0"/>
                <a:cs typeface="Ebrima" pitchFamily="2" charset="0"/>
              </a:rPr>
              <a:t> Rozhovory  s umelcami a znalcami, ktorí </a:t>
            </a:r>
          </a:p>
          <a:p>
            <a:pPr algn="just"/>
            <a:r>
              <a:rPr lang="sk-SK" sz="2800" b="1" dirty="0" smtClean="0">
                <a:solidFill>
                  <a:schemeClr val="accent5">
                    <a:lumMod val="50000"/>
                  </a:schemeClr>
                </a:solidFill>
                <a:latin typeface="Constantia" pitchFamily="18" charset="0"/>
                <a:ea typeface="Ebrima" pitchFamily="2" charset="0"/>
                <a:cs typeface="Ebrima" pitchFamily="2" charset="0"/>
              </a:rPr>
              <a:t>  pôsobili na hudobnej scéne</a:t>
            </a:r>
          </a:p>
          <a:p>
            <a:pPr algn="just"/>
            <a:endParaRPr lang="sk-SK" sz="2800" b="1" dirty="0" smtClean="0">
              <a:solidFill>
                <a:schemeClr val="accent5">
                  <a:lumMod val="50000"/>
                </a:schemeClr>
              </a:solidFill>
              <a:latin typeface="Constantia" pitchFamily="18" charset="0"/>
              <a:ea typeface="Ebrima" pitchFamily="2" charset="0"/>
              <a:cs typeface="Ebrima" pitchFamily="2" charset="0"/>
            </a:endParaRPr>
          </a:p>
          <a:p>
            <a:pPr algn="just"/>
            <a:endParaRPr lang="sk-SK" sz="2800" b="1" dirty="0" smtClean="0">
              <a:solidFill>
                <a:schemeClr val="accent5">
                  <a:lumMod val="50000"/>
                </a:schemeClr>
              </a:solidFill>
              <a:latin typeface="Constantia" pitchFamily="18" charset="0"/>
              <a:ea typeface="Ebrima" pitchFamily="2" charset="0"/>
              <a:cs typeface="Ebrima" pitchFamily="2" charset="0"/>
            </a:endParaRPr>
          </a:p>
          <a:p>
            <a:pPr algn="just"/>
            <a:endParaRPr lang="sk-SK" sz="2800" b="1" dirty="0" smtClean="0">
              <a:solidFill>
                <a:schemeClr val="accent5">
                  <a:lumMod val="50000"/>
                </a:schemeClr>
              </a:solidFill>
              <a:latin typeface="Constantia" pitchFamily="18" charset="0"/>
              <a:ea typeface="Ebrima" pitchFamily="2" charset="0"/>
              <a:cs typeface="Ebrima" pitchFamily="2" charset="0"/>
            </a:endParaRPr>
          </a:p>
          <a:p>
            <a:pPr algn="just">
              <a:buFontTx/>
              <a:buChar char="-"/>
            </a:pPr>
            <a:endParaRPr lang="sk-SK" sz="2800" b="1" dirty="0" smtClean="0">
              <a:solidFill>
                <a:schemeClr val="accent5">
                  <a:lumMod val="50000"/>
                </a:schemeClr>
              </a:solidFill>
              <a:latin typeface="Constantia" pitchFamily="18" charset="0"/>
              <a:ea typeface="Ebrima" pitchFamily="2" charset="0"/>
              <a:cs typeface="Ebrima" pitchFamily="2" charset="0"/>
            </a:endParaRPr>
          </a:p>
          <a:p>
            <a:pPr algn="just">
              <a:buFontTx/>
              <a:buChar char="-"/>
            </a:pPr>
            <a:endParaRPr lang="sk-SK" sz="2800" b="1" dirty="0" smtClean="0">
              <a:solidFill>
                <a:schemeClr val="accent5">
                  <a:lumMod val="50000"/>
                </a:schemeClr>
              </a:solidFill>
              <a:latin typeface="Constantia" pitchFamily="18" charset="0"/>
              <a:ea typeface="Ebrima" pitchFamily="2" charset="0"/>
              <a:cs typeface="Ebrima" pitchFamily="2" charset="0"/>
            </a:endParaRPr>
          </a:p>
          <a:p>
            <a:pPr algn="just"/>
            <a:r>
              <a:rPr lang="sk-SK" sz="2800" dirty="0" smtClean="0">
                <a:solidFill>
                  <a:schemeClr val="accent5">
                    <a:lumMod val="50000"/>
                  </a:schemeClr>
                </a:solidFill>
                <a:latin typeface="Constantia" pitchFamily="18" charset="0"/>
                <a:ea typeface="Ebrima" pitchFamily="2" charset="0"/>
                <a:cs typeface="Ebrima" pitchFamily="2" charset="0"/>
              </a:rPr>
              <a:t>slangovo </a:t>
            </a:r>
            <a:r>
              <a:rPr lang="sk-SK" sz="2800" b="1" dirty="0" err="1" smtClean="0">
                <a:solidFill>
                  <a:schemeClr val="accent5">
                    <a:lumMod val="50000"/>
                  </a:schemeClr>
                </a:solidFill>
                <a:latin typeface="Constantia" pitchFamily="18" charset="0"/>
                <a:ea typeface="Ebrima" pitchFamily="2" charset="0"/>
                <a:cs typeface="Ebrima" pitchFamily="2" charset="0"/>
              </a:rPr>
              <a:t>vinyl</a:t>
            </a:r>
            <a:r>
              <a:rPr lang="sk-SK" sz="2800" dirty="0" smtClean="0">
                <a:solidFill>
                  <a:schemeClr val="accent5">
                    <a:lumMod val="50000"/>
                  </a:schemeClr>
                </a:solidFill>
                <a:latin typeface="Constantia" pitchFamily="18" charset="0"/>
                <a:ea typeface="Ebrima" pitchFamily="2" charset="0"/>
                <a:cs typeface="Ebrima" pitchFamily="2" charset="0"/>
              </a:rPr>
              <a:t> je kruhová platňa, na ktorej je        formou stranových výchyliek do špirálovej drážky prebiehajúcich od okraja platne smerom k jej stredu nahraná zvuková informácia. Prehrávať sa dá pomocou gramofónu.</a:t>
            </a:r>
          </a:p>
          <a:p>
            <a:pPr algn="just"/>
            <a:endParaRPr lang="sk-SK" sz="2800" b="1" dirty="0">
              <a:solidFill>
                <a:schemeClr val="accent5">
                  <a:lumMod val="50000"/>
                </a:schemeClr>
              </a:solidFill>
              <a:latin typeface="Constantia" pitchFamily="18" charset="0"/>
              <a:ea typeface="Ebrima" pitchFamily="2" charset="0"/>
              <a:cs typeface="Ebrima" pitchFamily="2" charset="0"/>
            </a:endParaRPr>
          </a:p>
          <a:p>
            <a:pPr algn="just"/>
            <a:endParaRPr lang="fr-FR" sz="3200" b="1" dirty="0">
              <a:solidFill>
                <a:schemeClr val="accent5">
                  <a:lumMod val="50000"/>
                </a:schemeClr>
              </a:solidFill>
              <a:latin typeface="Ebrima" pitchFamily="2" charset="0"/>
              <a:ea typeface="Ebrima" pitchFamily="2" charset="0"/>
              <a:cs typeface="Ebrima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323850" y="188913"/>
            <a:ext cx="1611339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k-SK" sz="5400" b="1" dirty="0" smtClean="0">
                <a:solidFill>
                  <a:srgbClr val="4C9290"/>
                </a:solidFill>
                <a:latin typeface="Algerian" pitchFamily="82" charset="0"/>
                <a:ea typeface="Segoe UI Symbol" pitchFamily="34" charset="0"/>
              </a:rPr>
              <a:t>Ciel</a:t>
            </a:r>
            <a:endParaRPr lang="fr-FR" sz="5400" dirty="0">
              <a:solidFill>
                <a:srgbClr val="4C9290"/>
              </a:solidFill>
              <a:latin typeface="Segoe UI Symbol" pitchFamily="34" charset="0"/>
              <a:ea typeface="Segoe UI Symbol" pitchFamily="34" charset="0"/>
            </a:endParaRP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323528" y="1052737"/>
            <a:ext cx="8640960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just"/>
            <a:endParaRPr lang="sk-SK" sz="2800" b="1" dirty="0" smtClean="0">
              <a:solidFill>
                <a:schemeClr val="accent5">
                  <a:lumMod val="50000"/>
                </a:schemeClr>
              </a:solidFill>
              <a:latin typeface="Constantia" pitchFamily="18" charset="0"/>
              <a:ea typeface="Ebrima" pitchFamily="2" charset="0"/>
              <a:cs typeface="Ebrima" pitchFamily="2" charset="0"/>
            </a:endParaRPr>
          </a:p>
          <a:p>
            <a:pPr algn="just"/>
            <a:r>
              <a:rPr lang="sk-SK" sz="2800" b="1" dirty="0" smtClean="0">
                <a:solidFill>
                  <a:schemeClr val="accent5">
                    <a:lumMod val="50000"/>
                  </a:schemeClr>
                </a:solidFill>
                <a:latin typeface="Constantia" pitchFamily="18" charset="0"/>
                <a:ea typeface="Ebrima" pitchFamily="2" charset="0"/>
                <a:cs typeface="Ebrima" pitchFamily="2" charset="0"/>
              </a:rPr>
              <a:t>- </a:t>
            </a:r>
            <a:r>
              <a:rPr lang="sk-SK" sz="2800" b="1" dirty="0" err="1" smtClean="0">
                <a:solidFill>
                  <a:schemeClr val="accent5">
                    <a:lumMod val="50000"/>
                  </a:schemeClr>
                </a:solidFill>
                <a:latin typeface="Constantia" pitchFamily="18" charset="0"/>
                <a:ea typeface="Ebrima" pitchFamily="2" charset="0"/>
                <a:cs typeface="Ebrima" pitchFamily="2" charset="0"/>
              </a:rPr>
              <a:t>Edukatívny</a:t>
            </a:r>
            <a:r>
              <a:rPr lang="sk-SK" sz="2800" b="1" dirty="0" smtClean="0">
                <a:solidFill>
                  <a:schemeClr val="accent5">
                    <a:lumMod val="50000"/>
                  </a:schemeClr>
                </a:solidFill>
                <a:latin typeface="Constantia" pitchFamily="18" charset="0"/>
                <a:ea typeface="Ebrima" pitchFamily="2" charset="0"/>
                <a:cs typeface="Ebrima" pitchFamily="2" charset="0"/>
              </a:rPr>
              <a:t>  - oboznámenie  mladšej  generácie </a:t>
            </a:r>
          </a:p>
          <a:p>
            <a:pPr algn="just"/>
            <a:r>
              <a:rPr lang="sk-SK" sz="2800" b="1" dirty="0" smtClean="0">
                <a:solidFill>
                  <a:schemeClr val="accent5">
                    <a:lumMod val="50000"/>
                  </a:schemeClr>
                </a:solidFill>
                <a:latin typeface="Constantia" pitchFamily="18" charset="0"/>
                <a:ea typeface="Ebrima" pitchFamily="2" charset="0"/>
                <a:cs typeface="Ebrima" pitchFamily="2" charset="0"/>
              </a:rPr>
              <a:t>  s  pôvodnou  československou  tvorbou </a:t>
            </a:r>
          </a:p>
          <a:p>
            <a:pPr algn="just"/>
            <a:endParaRPr lang="sk-SK" sz="2800" b="1" dirty="0" smtClean="0">
              <a:solidFill>
                <a:schemeClr val="accent5">
                  <a:lumMod val="50000"/>
                </a:schemeClr>
              </a:solidFill>
              <a:latin typeface="Constantia" pitchFamily="18" charset="0"/>
              <a:ea typeface="Ebrima" pitchFamily="2" charset="0"/>
              <a:cs typeface="Ebrima" pitchFamily="2" charset="0"/>
            </a:endParaRPr>
          </a:p>
          <a:p>
            <a:pPr algn="just">
              <a:buFontTx/>
              <a:buChar char="-"/>
            </a:pPr>
            <a:r>
              <a:rPr lang="sk-SK" sz="2800" b="1" dirty="0" smtClean="0">
                <a:solidFill>
                  <a:schemeClr val="accent5">
                    <a:lumMod val="50000"/>
                  </a:schemeClr>
                </a:solidFill>
                <a:latin typeface="Constantia" pitchFamily="18" charset="0"/>
                <a:ea typeface="Ebrima" pitchFamily="2" charset="0"/>
                <a:cs typeface="Ebrima" pitchFamily="2" charset="0"/>
              </a:rPr>
              <a:t> Emocionálny  -  autentický  zážitok z  diela  </a:t>
            </a:r>
          </a:p>
          <a:p>
            <a:pPr algn="just"/>
            <a:r>
              <a:rPr lang="sk-SK" sz="2800" b="1" dirty="0" smtClean="0">
                <a:solidFill>
                  <a:schemeClr val="accent5">
                    <a:lumMod val="50000"/>
                  </a:schemeClr>
                </a:solidFill>
                <a:latin typeface="Constantia" pitchFamily="18" charset="0"/>
                <a:ea typeface="Ebrima" pitchFamily="2" charset="0"/>
                <a:cs typeface="Ebrima" pitchFamily="2" charset="0"/>
              </a:rPr>
              <a:t> </a:t>
            </a:r>
            <a:r>
              <a:rPr lang="sk-SK" sz="2800" b="1" dirty="0" smtClean="0">
                <a:solidFill>
                  <a:schemeClr val="accent5">
                    <a:lumMod val="50000"/>
                  </a:schemeClr>
                </a:solidFill>
                <a:latin typeface="Constantia" pitchFamily="18" charset="0"/>
                <a:ea typeface="Ebrima" pitchFamily="2" charset="0"/>
                <a:cs typeface="Ebrima" pitchFamily="2" charset="0"/>
              </a:rPr>
              <a:t> obrazový  a aj zvukový – čistý originál</a:t>
            </a:r>
          </a:p>
          <a:p>
            <a:pPr algn="just">
              <a:buFontTx/>
              <a:buChar char="-"/>
            </a:pPr>
            <a:endParaRPr lang="sk-SK" sz="2800" b="1" dirty="0" smtClean="0">
              <a:solidFill>
                <a:schemeClr val="accent5">
                  <a:lumMod val="50000"/>
                </a:schemeClr>
              </a:solidFill>
              <a:latin typeface="Constantia" pitchFamily="18" charset="0"/>
              <a:ea typeface="Ebrima" pitchFamily="2" charset="0"/>
              <a:cs typeface="Ebrima" pitchFamily="2" charset="0"/>
            </a:endParaRPr>
          </a:p>
          <a:p>
            <a:pPr algn="just"/>
            <a:r>
              <a:rPr lang="sk-SK" sz="2800" b="1" dirty="0" smtClean="0">
                <a:solidFill>
                  <a:schemeClr val="accent5">
                    <a:lumMod val="50000"/>
                  </a:schemeClr>
                </a:solidFill>
                <a:latin typeface="Constantia" pitchFamily="18" charset="0"/>
                <a:ea typeface="Ebrima" pitchFamily="2" charset="0"/>
                <a:cs typeface="Ebrima" pitchFamily="2" charset="0"/>
              </a:rPr>
              <a:t> - Dlhodobý  informačný  zdroj – brožúra  s 30 </a:t>
            </a:r>
          </a:p>
          <a:p>
            <a:pPr algn="just"/>
            <a:r>
              <a:rPr lang="sk-SK" sz="2800" b="1" dirty="0" smtClean="0">
                <a:solidFill>
                  <a:schemeClr val="accent5">
                    <a:lumMod val="50000"/>
                  </a:schemeClr>
                </a:solidFill>
                <a:latin typeface="Constantia" pitchFamily="18" charset="0"/>
                <a:ea typeface="Ebrima" pitchFamily="2" charset="0"/>
                <a:cs typeface="Ebrima" pitchFamily="2" charset="0"/>
              </a:rPr>
              <a:t>   základnými , po hudobnej a obrazovej stránke </a:t>
            </a:r>
          </a:p>
          <a:p>
            <a:pPr algn="just"/>
            <a:r>
              <a:rPr lang="sk-SK" sz="2800" b="1" dirty="0" smtClean="0">
                <a:solidFill>
                  <a:schemeClr val="accent5">
                    <a:lumMod val="50000"/>
                  </a:schemeClr>
                </a:solidFill>
                <a:latin typeface="Constantia" pitchFamily="18" charset="0"/>
                <a:ea typeface="Ebrima" pitchFamily="2" charset="0"/>
                <a:cs typeface="Ebrima" pitchFamily="2" charset="0"/>
              </a:rPr>
              <a:t> </a:t>
            </a:r>
            <a:r>
              <a:rPr lang="sk-SK" sz="2800" b="1" dirty="0" smtClean="0">
                <a:solidFill>
                  <a:schemeClr val="accent5">
                    <a:lumMod val="50000"/>
                  </a:schemeClr>
                </a:solidFill>
                <a:latin typeface="Constantia" pitchFamily="18" charset="0"/>
                <a:ea typeface="Ebrima" pitchFamily="2" charset="0"/>
                <a:cs typeface="Ebrima" pitchFamily="2" charset="0"/>
              </a:rPr>
              <a:t>  významných  diel</a:t>
            </a:r>
            <a:endParaRPr lang="sk-SK" sz="2800" b="1" dirty="0" smtClean="0">
              <a:solidFill>
                <a:schemeClr val="accent5">
                  <a:lumMod val="50000"/>
                </a:schemeClr>
              </a:solidFill>
              <a:latin typeface="Constantia" pitchFamily="18" charset="0"/>
              <a:ea typeface="Ebrima" pitchFamily="2" charset="0"/>
              <a:cs typeface="Ebrima" pitchFamily="2" charset="0"/>
            </a:endParaRPr>
          </a:p>
          <a:p>
            <a:pPr algn="just">
              <a:buFontTx/>
              <a:buChar char="-"/>
            </a:pPr>
            <a:endParaRPr lang="sk-SK" sz="2800" b="1" dirty="0" smtClean="0">
              <a:solidFill>
                <a:schemeClr val="accent5">
                  <a:lumMod val="50000"/>
                </a:schemeClr>
              </a:solidFill>
              <a:latin typeface="Constantia" pitchFamily="18" charset="0"/>
              <a:ea typeface="Ebrima" pitchFamily="2" charset="0"/>
              <a:cs typeface="Ebrima" pitchFamily="2" charset="0"/>
            </a:endParaRPr>
          </a:p>
          <a:p>
            <a:pPr algn="just"/>
            <a:endParaRPr lang="sk-SK" sz="2800" b="1" dirty="0" smtClean="0">
              <a:solidFill>
                <a:schemeClr val="accent5">
                  <a:lumMod val="50000"/>
                </a:schemeClr>
              </a:solidFill>
              <a:latin typeface="Constantia" pitchFamily="18" charset="0"/>
              <a:ea typeface="Ebrima" pitchFamily="2" charset="0"/>
              <a:cs typeface="Ebrima" pitchFamily="2" charset="0"/>
            </a:endParaRPr>
          </a:p>
          <a:p>
            <a:pPr algn="just">
              <a:buFontTx/>
              <a:buChar char="-"/>
            </a:pPr>
            <a:endParaRPr lang="sk-SK" sz="2800" b="1" dirty="0" smtClean="0">
              <a:solidFill>
                <a:schemeClr val="accent5">
                  <a:lumMod val="50000"/>
                </a:schemeClr>
              </a:solidFill>
              <a:latin typeface="Constantia" pitchFamily="18" charset="0"/>
              <a:ea typeface="Ebrima" pitchFamily="2" charset="0"/>
              <a:cs typeface="Ebrima" pitchFamily="2" charset="0"/>
            </a:endParaRPr>
          </a:p>
          <a:p>
            <a:pPr algn="just"/>
            <a:endParaRPr lang="sk-SK" sz="2800" b="1" dirty="0" smtClean="0">
              <a:solidFill>
                <a:schemeClr val="accent5">
                  <a:lumMod val="50000"/>
                </a:schemeClr>
              </a:solidFill>
              <a:latin typeface="Constantia" pitchFamily="18" charset="0"/>
              <a:ea typeface="Ebrima" pitchFamily="2" charset="0"/>
              <a:cs typeface="Ebrima" pitchFamily="2" charset="0"/>
            </a:endParaRPr>
          </a:p>
          <a:p>
            <a:pPr algn="just"/>
            <a:endParaRPr lang="sk-SK" sz="2800" b="1" dirty="0" smtClean="0">
              <a:solidFill>
                <a:schemeClr val="accent5">
                  <a:lumMod val="50000"/>
                </a:schemeClr>
              </a:solidFill>
              <a:latin typeface="Constantia" pitchFamily="18" charset="0"/>
              <a:ea typeface="Ebrima" pitchFamily="2" charset="0"/>
              <a:cs typeface="Ebrima" pitchFamily="2" charset="0"/>
            </a:endParaRPr>
          </a:p>
          <a:p>
            <a:pPr algn="just">
              <a:buFontTx/>
              <a:buChar char="-"/>
            </a:pPr>
            <a:endParaRPr lang="sk-SK" sz="2800" b="1" dirty="0" smtClean="0">
              <a:solidFill>
                <a:schemeClr val="accent5">
                  <a:lumMod val="50000"/>
                </a:schemeClr>
              </a:solidFill>
              <a:latin typeface="Constantia" pitchFamily="18" charset="0"/>
              <a:ea typeface="Ebrima" pitchFamily="2" charset="0"/>
              <a:cs typeface="Ebrima" pitchFamily="2" charset="0"/>
            </a:endParaRPr>
          </a:p>
          <a:p>
            <a:pPr algn="just">
              <a:buFontTx/>
              <a:buChar char="-"/>
            </a:pPr>
            <a:endParaRPr lang="sk-SK" sz="2800" b="1" dirty="0" smtClean="0">
              <a:solidFill>
                <a:schemeClr val="accent5">
                  <a:lumMod val="50000"/>
                </a:schemeClr>
              </a:solidFill>
              <a:latin typeface="Constantia" pitchFamily="18" charset="0"/>
              <a:ea typeface="Ebrima" pitchFamily="2" charset="0"/>
              <a:cs typeface="Ebrima" pitchFamily="2" charset="0"/>
            </a:endParaRPr>
          </a:p>
          <a:p>
            <a:pPr algn="just"/>
            <a:r>
              <a:rPr lang="sk-SK" sz="2800" dirty="0" smtClean="0">
                <a:solidFill>
                  <a:schemeClr val="accent5">
                    <a:lumMod val="50000"/>
                  </a:schemeClr>
                </a:solidFill>
                <a:latin typeface="Constantia" pitchFamily="18" charset="0"/>
                <a:ea typeface="Ebrima" pitchFamily="2" charset="0"/>
                <a:cs typeface="Ebrima" pitchFamily="2" charset="0"/>
              </a:rPr>
              <a:t>slangovo </a:t>
            </a:r>
            <a:r>
              <a:rPr lang="sk-SK" sz="2800" b="1" dirty="0" err="1" smtClean="0">
                <a:solidFill>
                  <a:schemeClr val="accent5">
                    <a:lumMod val="50000"/>
                  </a:schemeClr>
                </a:solidFill>
                <a:latin typeface="Constantia" pitchFamily="18" charset="0"/>
                <a:ea typeface="Ebrima" pitchFamily="2" charset="0"/>
                <a:cs typeface="Ebrima" pitchFamily="2" charset="0"/>
              </a:rPr>
              <a:t>vinyl</a:t>
            </a:r>
            <a:r>
              <a:rPr lang="sk-SK" sz="2800" dirty="0" smtClean="0">
                <a:solidFill>
                  <a:schemeClr val="accent5">
                    <a:lumMod val="50000"/>
                  </a:schemeClr>
                </a:solidFill>
                <a:latin typeface="Constantia" pitchFamily="18" charset="0"/>
                <a:ea typeface="Ebrima" pitchFamily="2" charset="0"/>
                <a:cs typeface="Ebrima" pitchFamily="2" charset="0"/>
              </a:rPr>
              <a:t> je kruhová platňa, na ktorej je        formou stranových výchyliek do špirálovej drážky prebiehajúcich od okraja platne smerom k jej stredu nahraná zvuková informácia. Prehrávať sa dá pomocou gramofónu.</a:t>
            </a:r>
          </a:p>
          <a:p>
            <a:pPr algn="just"/>
            <a:endParaRPr lang="sk-SK" sz="2800" b="1" dirty="0">
              <a:solidFill>
                <a:schemeClr val="accent5">
                  <a:lumMod val="50000"/>
                </a:schemeClr>
              </a:solidFill>
              <a:latin typeface="Constantia" pitchFamily="18" charset="0"/>
              <a:ea typeface="Ebrima" pitchFamily="2" charset="0"/>
              <a:cs typeface="Ebrima" pitchFamily="2" charset="0"/>
            </a:endParaRPr>
          </a:p>
          <a:p>
            <a:pPr algn="just"/>
            <a:endParaRPr lang="fr-FR" sz="3200" b="1" dirty="0">
              <a:solidFill>
                <a:schemeClr val="accent5">
                  <a:lumMod val="50000"/>
                </a:schemeClr>
              </a:solidFill>
              <a:latin typeface="Ebrima" pitchFamily="2" charset="0"/>
              <a:ea typeface="Ebrima" pitchFamily="2" charset="0"/>
              <a:cs typeface="Ebrima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323850" y="188913"/>
            <a:ext cx="235833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k-SK" sz="5400" b="1" dirty="0" smtClean="0">
                <a:solidFill>
                  <a:srgbClr val="4C9290"/>
                </a:solidFill>
                <a:latin typeface="Algerian" pitchFamily="82" charset="0"/>
                <a:ea typeface="Segoe UI Symbol" pitchFamily="34" charset="0"/>
              </a:rPr>
              <a:t>MOTTO</a:t>
            </a:r>
            <a:endParaRPr lang="fr-FR" sz="5400" dirty="0">
              <a:solidFill>
                <a:srgbClr val="4C9290"/>
              </a:solidFill>
              <a:latin typeface="Segoe UI Symbol" pitchFamily="34" charset="0"/>
              <a:ea typeface="Segoe UI Symbol" pitchFamily="34" charset="0"/>
            </a:endParaRP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323528" y="1340767"/>
            <a:ext cx="8640960" cy="3240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just"/>
            <a:r>
              <a:rPr lang="sk-SK" sz="2400" b="1" dirty="0" smtClean="0">
                <a:solidFill>
                  <a:schemeClr val="accent5">
                    <a:lumMod val="50000"/>
                  </a:schemeClr>
                </a:solidFill>
                <a:latin typeface="Constantia" pitchFamily="18" charset="0"/>
              </a:rPr>
              <a:t>…. </a:t>
            </a:r>
            <a:r>
              <a:rPr lang="sk-SK" sz="2400" b="1" dirty="0" smtClean="0">
                <a:solidFill>
                  <a:schemeClr val="accent5">
                    <a:lumMod val="50000"/>
                  </a:schemeClr>
                </a:solidFill>
                <a:latin typeface="Constantia" pitchFamily="18" charset="0"/>
              </a:rPr>
              <a:t>aby každý štát sústredil a uchoval v nejakej národnej diskotéke vzácne LP platne </a:t>
            </a:r>
            <a:r>
              <a:rPr lang="sk-SK" sz="2400" b="1" dirty="0" smtClean="0">
                <a:solidFill>
                  <a:schemeClr val="accent5">
                    <a:lumMod val="50000"/>
                  </a:schemeClr>
                </a:solidFill>
                <a:latin typeface="Constantia" pitchFamily="18" charset="0"/>
              </a:rPr>
              <a:t>obsahujúce </a:t>
            </a:r>
            <a:r>
              <a:rPr lang="sk-SK" sz="2400" b="1" dirty="0" smtClean="0">
                <a:solidFill>
                  <a:schemeClr val="accent5">
                    <a:lumMod val="50000"/>
                  </a:schemeClr>
                </a:solidFill>
                <a:latin typeface="Constantia" pitchFamily="18" charset="0"/>
              </a:rPr>
              <a:t>aj národný folklór, aj vynikajúce diela domácich skladateľov alebo výkonných umelcov a umeleckých súborov pokiaľ sú nahraté na gramofónových platniach tak by vznikol skutočný archív národnej hudby v autentickom a vrcholnom prevedení, archív slúžiaci k medzinárodnej propagácii domáceho umenia k šíreniu rádiom, vedeckému štúdiu a podobne - vec isto žiadaná</a:t>
            </a:r>
            <a:endParaRPr lang="sk-SK" sz="2400" b="1" dirty="0" smtClean="0">
              <a:solidFill>
                <a:schemeClr val="accent5">
                  <a:lumMod val="50000"/>
                </a:schemeClr>
              </a:solidFill>
              <a:latin typeface="Constantia" pitchFamily="18" charset="0"/>
              <a:ea typeface="Ebrima" pitchFamily="2" charset="0"/>
              <a:cs typeface="Ebrima" pitchFamily="2" charset="0"/>
            </a:endParaRPr>
          </a:p>
          <a:p>
            <a:pPr algn="just"/>
            <a:endParaRPr lang="sk-SK" sz="2800" b="1" dirty="0" smtClean="0">
              <a:solidFill>
                <a:schemeClr val="accent5">
                  <a:lumMod val="50000"/>
                </a:schemeClr>
              </a:solidFill>
              <a:latin typeface="Constantia" pitchFamily="18" charset="0"/>
              <a:ea typeface="Ebrima" pitchFamily="2" charset="0"/>
              <a:cs typeface="Ebrima" pitchFamily="2" charset="0"/>
            </a:endParaRPr>
          </a:p>
          <a:p>
            <a:pPr algn="just"/>
            <a:r>
              <a:rPr lang="sk-SK" sz="2800" b="1" dirty="0" smtClean="0">
                <a:solidFill>
                  <a:schemeClr val="accent5">
                    <a:lumMod val="50000"/>
                  </a:schemeClr>
                </a:solidFill>
                <a:latin typeface="Constantia" pitchFamily="18" charset="0"/>
                <a:ea typeface="Ebrima" pitchFamily="2" charset="0"/>
                <a:cs typeface="Ebrima" pitchFamily="2" charset="0"/>
              </a:rPr>
              <a:t> </a:t>
            </a:r>
            <a:r>
              <a:rPr lang="sk-SK" sz="2800" b="1" dirty="0" smtClean="0">
                <a:solidFill>
                  <a:schemeClr val="accent5">
                    <a:lumMod val="50000"/>
                  </a:schemeClr>
                </a:solidFill>
                <a:latin typeface="Constantia" pitchFamily="18" charset="0"/>
                <a:ea typeface="Ebrima" pitchFamily="2" charset="0"/>
                <a:cs typeface="Ebrima" pitchFamily="2" charset="0"/>
              </a:rPr>
              <a:t>                                                </a:t>
            </a:r>
            <a:r>
              <a:rPr lang="sk-SK" sz="2800" b="1" i="1" dirty="0" smtClean="0">
                <a:solidFill>
                  <a:schemeClr val="accent5">
                    <a:lumMod val="50000"/>
                  </a:schemeClr>
                </a:solidFill>
                <a:latin typeface="Blackadder ITC" pitchFamily="82" charset="0"/>
                <a:ea typeface="Ebrima" pitchFamily="2" charset="0"/>
                <a:cs typeface="Ebrima" pitchFamily="2" charset="0"/>
              </a:rPr>
              <a:t>Karel   </a:t>
            </a:r>
            <a:r>
              <a:rPr lang="sk-SK" sz="2800" b="1" i="1" dirty="0" err="1" smtClean="0">
                <a:solidFill>
                  <a:schemeClr val="accent5">
                    <a:lumMod val="50000"/>
                  </a:schemeClr>
                </a:solidFill>
                <a:latin typeface="Blackadder ITC" pitchFamily="82" charset="0"/>
                <a:ea typeface="Ebrima" pitchFamily="2" charset="0"/>
                <a:cs typeface="Ebrima" pitchFamily="2" charset="0"/>
              </a:rPr>
              <a:t>Čapek</a:t>
            </a:r>
            <a:endParaRPr lang="sk-SK" sz="2800" b="1" i="1" dirty="0" smtClean="0">
              <a:solidFill>
                <a:schemeClr val="accent5">
                  <a:lumMod val="50000"/>
                </a:schemeClr>
              </a:solidFill>
              <a:latin typeface="Blackadder ITC" pitchFamily="82" charset="0"/>
              <a:ea typeface="Ebrima" pitchFamily="2" charset="0"/>
              <a:cs typeface="Ebrima" pitchFamily="2" charset="0"/>
            </a:endParaRPr>
          </a:p>
          <a:p>
            <a:pPr algn="just"/>
            <a:endParaRPr lang="sk-SK" sz="2800" b="1" dirty="0" smtClean="0">
              <a:solidFill>
                <a:schemeClr val="accent5">
                  <a:lumMod val="50000"/>
                </a:schemeClr>
              </a:solidFill>
              <a:latin typeface="Constantia" pitchFamily="18" charset="0"/>
              <a:ea typeface="Ebrima" pitchFamily="2" charset="0"/>
              <a:cs typeface="Ebrima" pitchFamily="2" charset="0"/>
            </a:endParaRPr>
          </a:p>
          <a:p>
            <a:pPr algn="just"/>
            <a:endParaRPr lang="sk-SK" sz="2800" b="1" dirty="0" smtClean="0">
              <a:solidFill>
                <a:schemeClr val="accent5">
                  <a:lumMod val="50000"/>
                </a:schemeClr>
              </a:solidFill>
              <a:latin typeface="Constantia" pitchFamily="18" charset="0"/>
              <a:ea typeface="Ebrima" pitchFamily="2" charset="0"/>
              <a:cs typeface="Ebrima" pitchFamily="2" charset="0"/>
            </a:endParaRPr>
          </a:p>
          <a:p>
            <a:pPr algn="just">
              <a:buFontTx/>
              <a:buChar char="-"/>
            </a:pPr>
            <a:endParaRPr lang="sk-SK" sz="2800" b="1" dirty="0" smtClean="0">
              <a:solidFill>
                <a:schemeClr val="accent5">
                  <a:lumMod val="50000"/>
                </a:schemeClr>
              </a:solidFill>
              <a:latin typeface="Constantia" pitchFamily="18" charset="0"/>
              <a:ea typeface="Ebrima" pitchFamily="2" charset="0"/>
              <a:cs typeface="Ebrima" pitchFamily="2" charset="0"/>
            </a:endParaRPr>
          </a:p>
          <a:p>
            <a:pPr algn="just">
              <a:buFontTx/>
              <a:buChar char="-"/>
            </a:pPr>
            <a:endParaRPr lang="sk-SK" sz="2800" b="1" dirty="0" smtClean="0">
              <a:solidFill>
                <a:schemeClr val="accent5">
                  <a:lumMod val="50000"/>
                </a:schemeClr>
              </a:solidFill>
              <a:latin typeface="Constantia" pitchFamily="18" charset="0"/>
              <a:ea typeface="Ebrima" pitchFamily="2" charset="0"/>
              <a:cs typeface="Ebrima" pitchFamily="2" charset="0"/>
            </a:endParaRPr>
          </a:p>
          <a:p>
            <a:pPr algn="just"/>
            <a:r>
              <a:rPr lang="sk-SK" sz="2800" dirty="0" smtClean="0">
                <a:solidFill>
                  <a:schemeClr val="accent5">
                    <a:lumMod val="50000"/>
                  </a:schemeClr>
                </a:solidFill>
                <a:latin typeface="Constantia" pitchFamily="18" charset="0"/>
                <a:ea typeface="Ebrima" pitchFamily="2" charset="0"/>
                <a:cs typeface="Ebrima" pitchFamily="2" charset="0"/>
              </a:rPr>
              <a:t>slangovo </a:t>
            </a:r>
            <a:r>
              <a:rPr lang="sk-SK" sz="2800" b="1" dirty="0" err="1" smtClean="0">
                <a:solidFill>
                  <a:schemeClr val="accent5">
                    <a:lumMod val="50000"/>
                  </a:schemeClr>
                </a:solidFill>
                <a:latin typeface="Constantia" pitchFamily="18" charset="0"/>
                <a:ea typeface="Ebrima" pitchFamily="2" charset="0"/>
                <a:cs typeface="Ebrima" pitchFamily="2" charset="0"/>
              </a:rPr>
              <a:t>vinyl</a:t>
            </a:r>
            <a:r>
              <a:rPr lang="sk-SK" sz="2800" dirty="0" smtClean="0">
                <a:solidFill>
                  <a:schemeClr val="accent5">
                    <a:lumMod val="50000"/>
                  </a:schemeClr>
                </a:solidFill>
                <a:latin typeface="Constantia" pitchFamily="18" charset="0"/>
                <a:ea typeface="Ebrima" pitchFamily="2" charset="0"/>
                <a:cs typeface="Ebrima" pitchFamily="2" charset="0"/>
              </a:rPr>
              <a:t> je kruhová platňa, na ktorej je        formou stranových výchyliek do špirálovej drážky prebiehajúcich od okraja platne smerom k jej stredu nahraná zvuková informácia. Prehrávať sa dá pomocou gramofónu.</a:t>
            </a:r>
          </a:p>
          <a:p>
            <a:pPr algn="just"/>
            <a:endParaRPr lang="sk-SK" sz="2800" b="1" dirty="0">
              <a:solidFill>
                <a:schemeClr val="accent5">
                  <a:lumMod val="50000"/>
                </a:schemeClr>
              </a:solidFill>
              <a:latin typeface="Constantia" pitchFamily="18" charset="0"/>
              <a:ea typeface="Ebrima" pitchFamily="2" charset="0"/>
              <a:cs typeface="Ebrima" pitchFamily="2" charset="0"/>
            </a:endParaRPr>
          </a:p>
          <a:p>
            <a:pPr algn="just"/>
            <a:endParaRPr lang="fr-FR" sz="3200" b="1" dirty="0">
              <a:solidFill>
                <a:schemeClr val="accent5">
                  <a:lumMod val="50000"/>
                </a:schemeClr>
              </a:solidFill>
              <a:latin typeface="Ebrima" pitchFamily="2" charset="0"/>
              <a:ea typeface="Ebrima" pitchFamily="2" charset="0"/>
              <a:cs typeface="Ebrima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323528" y="1196751"/>
            <a:ext cx="8640960" cy="3384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just"/>
            <a:endParaRPr lang="sk-SK" sz="2800" dirty="0" smtClean="0">
              <a:solidFill>
                <a:schemeClr val="accent5">
                  <a:lumMod val="50000"/>
                </a:schemeClr>
              </a:solidFill>
              <a:latin typeface="Gill Sans Ultra Bold" pitchFamily="34" charset="-18"/>
            </a:endParaRPr>
          </a:p>
          <a:p>
            <a:pPr algn="just"/>
            <a:endParaRPr lang="sk-SK" sz="2800" dirty="0" smtClean="0">
              <a:solidFill>
                <a:schemeClr val="accent5">
                  <a:lumMod val="50000"/>
                </a:schemeClr>
              </a:solidFill>
              <a:latin typeface="Gill Sans Ultra Bold" pitchFamily="34" charset="-18"/>
            </a:endParaRPr>
          </a:p>
          <a:p>
            <a:pPr algn="just"/>
            <a:r>
              <a:rPr lang="sk-SK" sz="2800" dirty="0" smtClean="0">
                <a:solidFill>
                  <a:schemeClr val="accent5">
                    <a:lumMod val="50000"/>
                  </a:schemeClr>
                </a:solidFill>
                <a:latin typeface="Gill Sans Ultra Bold" pitchFamily="34" charset="-18"/>
              </a:rPr>
              <a:t>      Ďakujeme  pekne za pozornosť </a:t>
            </a:r>
            <a:endParaRPr lang="sk-SK" sz="2800" dirty="0" smtClean="0">
              <a:solidFill>
                <a:schemeClr val="accent5">
                  <a:lumMod val="50000"/>
                </a:schemeClr>
              </a:solidFill>
              <a:latin typeface="Gill Sans Ultra Bold" pitchFamily="34" charset="-18"/>
              <a:ea typeface="Ebrima" pitchFamily="2" charset="0"/>
              <a:cs typeface="Ebrima" pitchFamily="2" charset="0"/>
            </a:endParaRPr>
          </a:p>
          <a:p>
            <a:pPr algn="just"/>
            <a:endParaRPr lang="sk-SK" sz="4400" b="1" dirty="0" smtClean="0">
              <a:solidFill>
                <a:schemeClr val="accent5">
                  <a:lumMod val="50000"/>
                </a:schemeClr>
              </a:solidFill>
              <a:latin typeface="Constantia" pitchFamily="18" charset="0"/>
              <a:ea typeface="Ebrima" pitchFamily="2" charset="0"/>
              <a:cs typeface="Ebrima" pitchFamily="2" charset="0"/>
            </a:endParaRPr>
          </a:p>
          <a:p>
            <a:pPr algn="just"/>
            <a:r>
              <a:rPr lang="sk-SK" sz="4400" b="1" dirty="0" smtClean="0">
                <a:solidFill>
                  <a:schemeClr val="accent5">
                    <a:lumMod val="50000"/>
                  </a:schemeClr>
                </a:solidFill>
                <a:latin typeface="Constantia" pitchFamily="18" charset="0"/>
                <a:ea typeface="Ebrima" pitchFamily="2" charset="0"/>
                <a:cs typeface="Ebrima" pitchFamily="2" charset="0"/>
              </a:rPr>
              <a:t> </a:t>
            </a:r>
            <a:r>
              <a:rPr lang="sk-SK" sz="4400" b="1" dirty="0" smtClean="0">
                <a:solidFill>
                  <a:schemeClr val="accent5">
                    <a:lumMod val="50000"/>
                  </a:schemeClr>
                </a:solidFill>
                <a:latin typeface="Constantia" pitchFamily="18" charset="0"/>
                <a:ea typeface="Ebrima" pitchFamily="2" charset="0"/>
                <a:cs typeface="Ebrima" pitchFamily="2" charset="0"/>
              </a:rPr>
              <a:t>    </a:t>
            </a:r>
            <a:r>
              <a:rPr lang="sk-SK" sz="4400" b="1" i="1" dirty="0" smtClean="0">
                <a:solidFill>
                  <a:schemeClr val="accent5">
                    <a:lumMod val="50000"/>
                  </a:schemeClr>
                </a:solidFill>
                <a:latin typeface="Blackadder ITC" pitchFamily="82" charset="0"/>
                <a:ea typeface="Ebrima" pitchFamily="2" charset="0"/>
                <a:cs typeface="Ebrima" pitchFamily="2" charset="0"/>
              </a:rPr>
              <a:t>Róbert  Mikuš     a     Matej  </a:t>
            </a:r>
            <a:r>
              <a:rPr lang="sk-SK" sz="4400" b="1" i="1" dirty="0" err="1" smtClean="0">
                <a:solidFill>
                  <a:schemeClr val="accent5">
                    <a:lumMod val="50000"/>
                  </a:schemeClr>
                </a:solidFill>
                <a:latin typeface="Blackadder ITC" pitchFamily="82" charset="0"/>
                <a:ea typeface="Ebrima" pitchFamily="2" charset="0"/>
                <a:cs typeface="Ebrima" pitchFamily="2" charset="0"/>
              </a:rPr>
              <a:t>Ceil</a:t>
            </a:r>
            <a:endParaRPr lang="sk-SK" sz="4400" b="1" i="1" dirty="0" smtClean="0">
              <a:solidFill>
                <a:schemeClr val="accent5">
                  <a:lumMod val="50000"/>
                </a:schemeClr>
              </a:solidFill>
              <a:latin typeface="Blackadder ITC" pitchFamily="82" charset="0"/>
              <a:ea typeface="Ebrima" pitchFamily="2" charset="0"/>
              <a:cs typeface="Ebrima" pitchFamily="2" charset="0"/>
            </a:endParaRPr>
          </a:p>
          <a:p>
            <a:pPr algn="just"/>
            <a:endParaRPr lang="sk-SK" sz="2800" b="1" dirty="0" smtClean="0">
              <a:solidFill>
                <a:schemeClr val="accent5">
                  <a:lumMod val="50000"/>
                </a:schemeClr>
              </a:solidFill>
              <a:latin typeface="Constantia" pitchFamily="18" charset="0"/>
              <a:ea typeface="Ebrima" pitchFamily="2" charset="0"/>
              <a:cs typeface="Ebrima" pitchFamily="2" charset="0"/>
            </a:endParaRPr>
          </a:p>
          <a:p>
            <a:pPr algn="just"/>
            <a:endParaRPr lang="sk-SK" sz="2800" dirty="0" smtClean="0">
              <a:solidFill>
                <a:schemeClr val="accent5">
                  <a:lumMod val="50000"/>
                </a:schemeClr>
              </a:solidFill>
              <a:latin typeface="Constantia" pitchFamily="18" charset="0"/>
              <a:ea typeface="Ebrima" pitchFamily="2" charset="0"/>
              <a:cs typeface="Ebrima" pitchFamily="2" charset="0"/>
            </a:endParaRPr>
          </a:p>
          <a:p>
            <a:pPr algn="just"/>
            <a:endParaRPr lang="sk-SK" sz="2800" b="1" dirty="0">
              <a:solidFill>
                <a:schemeClr val="accent5">
                  <a:lumMod val="50000"/>
                </a:schemeClr>
              </a:solidFill>
              <a:latin typeface="Constantia" pitchFamily="18" charset="0"/>
              <a:ea typeface="Ebrima" pitchFamily="2" charset="0"/>
              <a:cs typeface="Ebrima" pitchFamily="2" charset="0"/>
            </a:endParaRPr>
          </a:p>
          <a:p>
            <a:pPr algn="just"/>
            <a:endParaRPr lang="fr-FR" sz="3200" b="1" dirty="0">
              <a:solidFill>
                <a:schemeClr val="accent5">
                  <a:lumMod val="50000"/>
                </a:schemeClr>
              </a:solidFill>
              <a:latin typeface="Ebrima" pitchFamily="2" charset="0"/>
              <a:ea typeface="Ebrima" pitchFamily="2" charset="0"/>
              <a:cs typeface="Ebrima" pitchFamily="2" charset="0"/>
            </a:endParaRPr>
          </a:p>
        </p:txBody>
      </p:sp>
      <p:pic>
        <p:nvPicPr>
          <p:cNvPr id="4" name="Obrázek 3" descr="1 logo  oprav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23728" y="4653136"/>
            <a:ext cx="4050479" cy="540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384</Words>
  <Application>Microsoft Office PowerPoint</Application>
  <PresentationFormat>Předvádění na obrazovce (4:3)</PresentationFormat>
  <Paragraphs>61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Modèle par défaut</vt:lpstr>
      <vt:lpstr>Snímek 1</vt:lpstr>
      <vt:lpstr>Snímek 2</vt:lpstr>
      <vt:lpstr>Snímek 3</vt:lpstr>
      <vt:lpstr>Snímek 4</vt:lpstr>
      <vt:lpstr>Snímek 5</vt:lpstr>
      <vt:lpstr>Snímek 6</vt:lpstr>
      <vt:lpstr>Snímek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Retro Style Background</dc:title>
  <dc:creator>www.powerpointstyles.com</dc:creator>
  <cp:lastModifiedBy>Ceil</cp:lastModifiedBy>
  <cp:revision>58</cp:revision>
  <dcterms:created xsi:type="dcterms:W3CDTF">2009-03-23T15:23:24Z</dcterms:created>
  <dcterms:modified xsi:type="dcterms:W3CDTF">2016-03-18T19:48:04Z</dcterms:modified>
</cp:coreProperties>
</file>