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6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9F6FA-34E3-4683-AF0D-324D82A4CBFA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8476BE-EA27-4845-8D62-2D515C0C601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/>
              <a:t>Kurz</a:t>
            </a:r>
            <a:r>
              <a:rPr lang="sk-SK" dirty="0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rodičovských</a:t>
            </a:r>
            <a:r>
              <a:rPr lang="en-US" dirty="0" smtClean="0"/>
              <a:t> </a:t>
            </a:r>
            <a:r>
              <a:rPr lang="en-US" dirty="0" err="1" smtClean="0"/>
              <a:t>zručností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05800" cy="3400864"/>
          </a:xfrm>
        </p:spPr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sk-SK" sz="2800" dirty="0" smtClean="0">
              <a:latin typeface="+mj-lt"/>
            </a:endParaRPr>
          </a:p>
          <a:p>
            <a:pPr algn="l"/>
            <a:r>
              <a:rPr lang="sk-SK" sz="2000" dirty="0" smtClean="0">
                <a:latin typeface="+mj-lt"/>
              </a:rPr>
              <a:t>Mgr. </a:t>
            </a:r>
            <a:r>
              <a:rPr lang="en-US" sz="2000" dirty="0" err="1" smtClean="0">
                <a:latin typeface="+mj-lt"/>
              </a:rPr>
              <a:t>Zuzana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Voj</a:t>
            </a:r>
            <a:r>
              <a:rPr lang="sk-SK" sz="2000" dirty="0" smtClean="0">
                <a:latin typeface="+mj-lt"/>
              </a:rPr>
              <a:t>tášová                                                               </a:t>
            </a:r>
            <a:r>
              <a:rPr lang="en-US" sz="3600" b="1" dirty="0" smtClean="0">
                <a:latin typeface="+mj-lt"/>
              </a:rPr>
              <a:t>MC </a:t>
            </a:r>
            <a:r>
              <a:rPr lang="en-US" sz="3600" b="1" dirty="0" err="1" smtClean="0">
                <a:latin typeface="+mj-lt"/>
              </a:rPr>
              <a:t>Mamina</a:t>
            </a:r>
            <a:endParaRPr lang="en-US" sz="3600" b="1" dirty="0">
              <a:latin typeface="+mj-lt"/>
            </a:endParaRPr>
          </a:p>
        </p:txBody>
      </p:sp>
      <p:pic>
        <p:nvPicPr>
          <p:cNvPr id="4" name="Picture 3" descr="logo_mcmam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5638800"/>
            <a:ext cx="969818" cy="711200"/>
          </a:xfrm>
          <a:prstGeom prst="rect">
            <a:avLst/>
          </a:prstGeom>
        </p:spPr>
      </p:pic>
      <p:pic>
        <p:nvPicPr>
          <p:cNvPr id="6" name="Picture 5" descr="image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362200"/>
            <a:ext cx="42672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168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Kurzy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rodičovských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zručností</a:t>
            </a:r>
            <a:r>
              <a:rPr lang="sk-SK" sz="2800" b="1" dirty="0" smtClean="0"/>
              <a:t> – pilotný projekt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endParaRPr lang="sk-SK" sz="3300" dirty="0" smtClean="0"/>
          </a:p>
          <a:p>
            <a:r>
              <a:rPr lang="en-US" sz="3300" dirty="0" smtClean="0"/>
              <a:t>1</a:t>
            </a:r>
            <a:r>
              <a:rPr lang="en-US" sz="3300" dirty="0">
                <a:latin typeface="+mj-lt"/>
              </a:rPr>
              <a:t>. </a:t>
            </a:r>
            <a:r>
              <a:rPr lang="en-US" sz="2800" b="1" dirty="0" err="1">
                <a:latin typeface="+mj-lt"/>
              </a:rPr>
              <a:t>Kurz</a:t>
            </a:r>
            <a:r>
              <a:rPr lang="en-US" sz="2800" b="1" dirty="0">
                <a:latin typeface="+mj-lt"/>
              </a:rPr>
              <a:t> pre </a:t>
            </a:r>
            <a:r>
              <a:rPr lang="en-US" sz="2800" b="1" dirty="0" err="1">
                <a:latin typeface="+mj-lt"/>
              </a:rPr>
              <a:t>rodičov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detí</a:t>
            </a:r>
            <a:r>
              <a:rPr lang="en-US" sz="2800" b="1" dirty="0">
                <a:latin typeface="+mj-lt"/>
              </a:rPr>
              <a:t> do 10 </a:t>
            </a:r>
            <a:r>
              <a:rPr lang="en-US" sz="2800" b="1" dirty="0" err="1">
                <a:latin typeface="+mj-lt"/>
              </a:rPr>
              <a:t>rokov</a:t>
            </a:r>
            <a:endParaRPr lang="en-US" sz="2800" b="1" dirty="0">
              <a:latin typeface="+mj-lt"/>
            </a:endParaRPr>
          </a:p>
          <a:p>
            <a:pPr>
              <a:buNone/>
            </a:pPr>
            <a:r>
              <a:rPr lang="en-US" b="1" dirty="0">
                <a:latin typeface="+mj-lt"/>
              </a:rPr>
              <a:t> </a:t>
            </a:r>
            <a:endParaRPr lang="sk-SK" b="1" dirty="0" smtClean="0">
              <a:latin typeface="+mj-lt"/>
            </a:endParaRPr>
          </a:p>
          <a:p>
            <a:pPr>
              <a:buNone/>
            </a:pPr>
            <a:endParaRPr lang="sk-SK" b="1" dirty="0" smtClean="0">
              <a:latin typeface="+mj-lt"/>
            </a:endParaRPr>
          </a:p>
          <a:p>
            <a:pPr>
              <a:buNone/>
            </a:pPr>
            <a:endParaRPr lang="sk-SK" b="1" dirty="0" smtClean="0">
              <a:latin typeface="+mj-lt"/>
            </a:endParaRPr>
          </a:p>
          <a:p>
            <a:pPr>
              <a:buNone/>
            </a:pPr>
            <a:endParaRPr lang="en-US" b="1" dirty="0">
              <a:latin typeface="+mj-lt"/>
            </a:endParaRPr>
          </a:p>
          <a:p>
            <a:r>
              <a:rPr lang="en-US" sz="2800" dirty="0">
                <a:latin typeface="+mj-lt"/>
              </a:rPr>
              <a:t>2. </a:t>
            </a:r>
            <a:r>
              <a:rPr lang="en-US" sz="2800" b="1" dirty="0" err="1">
                <a:latin typeface="+mj-lt"/>
              </a:rPr>
              <a:t>Kurz</a:t>
            </a:r>
            <a:r>
              <a:rPr lang="en-US" sz="2800" b="1" dirty="0">
                <a:latin typeface="+mj-lt"/>
              </a:rPr>
              <a:t> pre </a:t>
            </a:r>
            <a:r>
              <a:rPr lang="en-US" sz="2800" b="1" dirty="0" err="1">
                <a:latin typeface="+mj-lt"/>
              </a:rPr>
              <a:t>rodičov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tínedžerov</a:t>
            </a:r>
            <a:endParaRPr lang="en-US" sz="2800" b="1" dirty="0" smtClean="0">
              <a:latin typeface="+mj-lt"/>
            </a:endParaRPr>
          </a:p>
          <a:p>
            <a:endParaRPr lang="sk-SK" dirty="0" smtClean="0">
              <a:latin typeface="+mj-lt"/>
            </a:endParaRPr>
          </a:p>
          <a:p>
            <a:pPr>
              <a:buNone/>
            </a:pPr>
            <a:endParaRPr lang="sk-SK" dirty="0" smtClean="0">
              <a:latin typeface="+mj-lt"/>
            </a:endParaRPr>
          </a:p>
          <a:p>
            <a:pPr>
              <a:buNone/>
            </a:pPr>
            <a:endParaRPr lang="sk-SK" dirty="0" smtClean="0">
              <a:latin typeface="+mj-lt"/>
            </a:endParaRPr>
          </a:p>
          <a:p>
            <a:pPr>
              <a:buNone/>
            </a:pPr>
            <a:endParaRPr lang="sk-SK" sz="2000" dirty="0" smtClean="0"/>
          </a:p>
          <a:p>
            <a:pPr>
              <a:buNone/>
            </a:pPr>
            <a:r>
              <a:rPr lang="sk-SK" sz="2000" dirty="0" smtClean="0">
                <a:latin typeface="+mj-lt"/>
              </a:rPr>
              <a:t>Séria </a:t>
            </a:r>
            <a:r>
              <a:rPr lang="sk-SK" sz="2000" dirty="0" smtClean="0">
                <a:latin typeface="+mj-lt"/>
              </a:rPr>
              <a:t>5 stretnutí</a:t>
            </a:r>
            <a:r>
              <a:rPr lang="en-US" sz="2000" dirty="0" smtClean="0">
                <a:latin typeface="+mj-lt"/>
              </a:rPr>
              <a:t> </a:t>
            </a:r>
            <a:r>
              <a:rPr lang="sk-SK" sz="2000" dirty="0" smtClean="0">
                <a:latin typeface="+mj-lt"/>
              </a:rPr>
              <a:t>v </a:t>
            </a:r>
            <a:r>
              <a:rPr lang="en-US" sz="2000" dirty="0" err="1" smtClean="0">
                <a:latin typeface="+mj-lt"/>
              </a:rPr>
              <a:t>príjemnom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prostredí</a:t>
            </a:r>
            <a:r>
              <a:rPr lang="sk-SK" sz="2000" dirty="0" smtClean="0">
                <a:latin typeface="+mj-lt"/>
              </a:rPr>
              <a:t>, j</a:t>
            </a:r>
            <a:r>
              <a:rPr lang="en-US" sz="2000" dirty="0" err="1" smtClean="0">
                <a:latin typeface="+mj-lt"/>
              </a:rPr>
              <a:t>edno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stretnutie</a:t>
            </a:r>
            <a:r>
              <a:rPr lang="sk-SK" sz="2000" dirty="0" smtClean="0">
                <a:latin typeface="+mj-lt"/>
              </a:rPr>
              <a:t> =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3 </a:t>
            </a:r>
            <a:r>
              <a:rPr lang="en-US" sz="2000" dirty="0" err="1" smtClean="0">
                <a:latin typeface="+mj-lt"/>
              </a:rPr>
              <a:t>hodiny</a:t>
            </a:r>
            <a:endParaRPr lang="sk-SK" sz="2000" dirty="0" smtClean="0">
              <a:latin typeface="+mj-lt"/>
            </a:endParaRPr>
          </a:p>
          <a:p>
            <a:pPr>
              <a:buNone/>
            </a:pPr>
            <a:endParaRPr lang="sk-SK" dirty="0" smtClean="0">
              <a:latin typeface="+mj-lt"/>
            </a:endParaRPr>
          </a:p>
          <a:p>
            <a:pPr>
              <a:buNone/>
            </a:pPr>
            <a:endParaRPr lang="sk-SK" dirty="0" smtClean="0">
              <a:latin typeface="+mj-lt"/>
            </a:endParaRPr>
          </a:p>
          <a:p>
            <a:pPr>
              <a:buNone/>
            </a:pPr>
            <a:endParaRPr lang="sk-SK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teenag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648200"/>
            <a:ext cx="2220452" cy="1524000"/>
          </a:xfrm>
          <a:prstGeom prst="rect">
            <a:avLst/>
          </a:prstGeom>
        </p:spPr>
      </p:pic>
      <p:pic>
        <p:nvPicPr>
          <p:cNvPr id="7" name="Picture 6" descr="image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38400"/>
            <a:ext cx="2209800" cy="1473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5168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Kurzy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rodičovských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zručností</a:t>
            </a:r>
            <a:r>
              <a:rPr lang="en-US" sz="2800" b="1" dirty="0" smtClean="0"/>
              <a:t> </a:t>
            </a:r>
            <a:r>
              <a:rPr lang="sk-SK" sz="2800" b="1" dirty="0" smtClean="0"/>
              <a:t>– špecifiká projektu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sk-SK" b="1" u="sng" dirty="0" smtClean="0">
                <a:latin typeface="+mj-lt"/>
              </a:rPr>
              <a:t>Rozvoj dobrovoľníctva</a:t>
            </a:r>
            <a:endParaRPr lang="sk-SK" dirty="0" smtClean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Vytvorenie databázy dobrovoľníkov pre MC (odbornosť, praktická pomoc, atď)</a:t>
            </a:r>
          </a:p>
          <a:p>
            <a:pPr lvl="1"/>
            <a:r>
              <a:rPr lang="sk-SK" dirty="0" smtClean="0">
                <a:latin typeface="+mj-lt"/>
              </a:rPr>
              <a:t>Obsah kurzu a metodika – výborne spracované, vhodné pre </a:t>
            </a:r>
            <a:r>
              <a:rPr lang="sk-SK" dirty="0" smtClean="0">
                <a:latin typeface="+mj-lt"/>
              </a:rPr>
              <a:t>dobrovoľníkov</a:t>
            </a:r>
          </a:p>
          <a:p>
            <a:pPr lvl="1">
              <a:buNone/>
            </a:pPr>
            <a:endParaRPr lang="sk-SK" dirty="0" smtClean="0">
              <a:latin typeface="+mj-lt"/>
            </a:endParaRPr>
          </a:p>
          <a:p>
            <a:r>
              <a:rPr lang="sk-SK" b="1" u="sng" dirty="0" smtClean="0">
                <a:latin typeface="+mj-lt"/>
              </a:rPr>
              <a:t>Budovanie komunity </a:t>
            </a:r>
          </a:p>
          <a:p>
            <a:pPr lvl="1"/>
            <a:r>
              <a:rPr lang="en-US" dirty="0" smtClean="0">
                <a:latin typeface="+mj-lt"/>
              </a:rPr>
              <a:t>s</a:t>
            </a:r>
            <a:r>
              <a:rPr lang="sk-SK" dirty="0" smtClean="0">
                <a:latin typeface="+mj-lt"/>
              </a:rPr>
              <a:t>poznávanie </a:t>
            </a:r>
            <a:r>
              <a:rPr lang="en-US" dirty="0" smtClean="0"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rieši</a:t>
            </a:r>
            <a:r>
              <a:rPr lang="en-US" dirty="0" smtClean="0">
                <a:latin typeface="+mj-lt"/>
              </a:rPr>
              <a:t>me</a:t>
            </a:r>
            <a:r>
              <a:rPr lang="sk-SK" dirty="0" smtClean="0">
                <a:latin typeface="+mj-lt"/>
              </a:rPr>
              <a:t> podobné výzvy, </a:t>
            </a:r>
            <a:endParaRPr lang="en-US" dirty="0" smtClean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zdieľanie</a:t>
            </a:r>
            <a:r>
              <a:rPr lang="en-US" dirty="0" smtClean="0">
                <a:latin typeface="+mj-lt"/>
              </a:rPr>
              <a:t>, v</a:t>
            </a:r>
            <a:r>
              <a:rPr lang="sk-SK" dirty="0" smtClean="0">
                <a:latin typeface="+mj-lt"/>
              </a:rPr>
              <a:t>zájomná pomoc </a:t>
            </a:r>
          </a:p>
          <a:p>
            <a:pPr lvl="1">
              <a:buNone/>
            </a:pPr>
            <a:endParaRPr lang="sk-SK" dirty="0" smtClean="0">
              <a:latin typeface="+mj-lt"/>
            </a:endParaRPr>
          </a:p>
          <a:p>
            <a:r>
              <a:rPr lang="sk-SK" b="1" u="sng" dirty="0" smtClean="0">
                <a:latin typeface="+mj-lt"/>
              </a:rPr>
              <a:t>Potenciál do budúcnosti </a:t>
            </a:r>
            <a:endParaRPr lang="sk-SK" dirty="0" smtClean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Ďalšie aktivity/kurzy, aj na nové témy</a:t>
            </a:r>
          </a:p>
          <a:p>
            <a:pPr lvl="1"/>
            <a:r>
              <a:rPr lang="sk-SK" dirty="0" smtClean="0">
                <a:latin typeface="+mj-lt"/>
              </a:rPr>
              <a:t>Vytváranie </a:t>
            </a:r>
            <a:r>
              <a:rPr lang="sk-SK" dirty="0" smtClean="0">
                <a:latin typeface="+mj-lt"/>
              </a:rPr>
              <a:t>skupiniek vrámci komunity – facilitované </a:t>
            </a:r>
            <a:r>
              <a:rPr lang="sk-SK" dirty="0" smtClean="0">
                <a:latin typeface="+mj-lt"/>
              </a:rPr>
              <a:t>stretnutia, diskusie</a:t>
            </a:r>
            <a:endParaRPr lang="sk-SK" dirty="0" smtClean="0">
              <a:latin typeface="+mj-lt"/>
            </a:endParaRPr>
          </a:p>
          <a:p>
            <a:pPr lvl="1"/>
            <a:r>
              <a:rPr lang="sk-SK" dirty="0" smtClean="0">
                <a:latin typeface="+mj-lt"/>
              </a:rPr>
              <a:t>Otvorené </a:t>
            </a:r>
            <a:r>
              <a:rPr lang="sk-SK" dirty="0" smtClean="0">
                <a:latin typeface="+mj-lt"/>
              </a:rPr>
              <a:t>kurzy </a:t>
            </a:r>
            <a:r>
              <a:rPr lang="sk-SK" dirty="0" smtClean="0">
                <a:latin typeface="+mj-lt"/>
              </a:rPr>
              <a:t>pre nových záujemcov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Kurzy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rodičovských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zručností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+mj-lt"/>
              </a:rPr>
              <a:t>pútav</a:t>
            </a:r>
            <a:r>
              <a:rPr lang="sk-SK" dirty="0" smtClean="0">
                <a:latin typeface="+mj-lt"/>
              </a:rPr>
              <a:t>á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prednášk</a:t>
            </a:r>
            <a:r>
              <a:rPr lang="sk-SK" b="1" i="1" dirty="0" smtClean="0">
                <a:latin typeface="+mj-lt"/>
              </a:rPr>
              <a:t>a</a:t>
            </a:r>
            <a:r>
              <a:rPr lang="sk-SK" dirty="0" smtClean="0">
                <a:latin typeface="+mj-lt"/>
              </a:rPr>
              <a:t>, oživená DVD </a:t>
            </a:r>
            <a:r>
              <a:rPr lang="sk-SK" dirty="0" smtClean="0">
                <a:latin typeface="+mj-lt"/>
              </a:rPr>
              <a:t>vstupom</a:t>
            </a:r>
            <a:endParaRPr lang="en-US" dirty="0" smtClean="0">
              <a:latin typeface="+mj-lt"/>
            </a:endParaRPr>
          </a:p>
          <a:p>
            <a:pPr lvl="1"/>
            <a:r>
              <a:rPr lang="en-US" sz="2600" dirty="0" err="1" smtClean="0">
                <a:latin typeface="+mj-lt"/>
              </a:rPr>
              <a:t>skúsen</a:t>
            </a:r>
            <a:r>
              <a:rPr lang="sk-SK" sz="2600" dirty="0" smtClean="0">
                <a:latin typeface="+mj-lt"/>
              </a:rPr>
              <a:t>í </a:t>
            </a:r>
            <a:r>
              <a:rPr lang="en-US" sz="2600" dirty="0" err="1" smtClean="0">
                <a:latin typeface="+mj-lt"/>
              </a:rPr>
              <a:t>odborní</a:t>
            </a:r>
            <a:r>
              <a:rPr lang="sk-SK" sz="2600" dirty="0" smtClean="0">
                <a:latin typeface="+mj-lt"/>
              </a:rPr>
              <a:t>ci</a:t>
            </a:r>
            <a:r>
              <a:rPr lang="en-US" sz="2600" dirty="0" smtClean="0">
                <a:latin typeface="+mj-lt"/>
              </a:rPr>
              <a:t> (</a:t>
            </a:r>
            <a:r>
              <a:rPr lang="en-US" sz="2600" dirty="0" err="1" smtClean="0">
                <a:latin typeface="+mj-lt"/>
              </a:rPr>
              <a:t>psychológ</a:t>
            </a:r>
            <a:r>
              <a:rPr lang="en-US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lekár</a:t>
            </a:r>
            <a:r>
              <a:rPr lang="en-US" sz="2600" dirty="0" smtClean="0">
                <a:latin typeface="+mj-lt"/>
              </a:rPr>
              <a:t>, u</a:t>
            </a:r>
            <a:r>
              <a:rPr lang="sk-SK" sz="2600" dirty="0" smtClean="0">
                <a:latin typeface="+mj-lt"/>
              </a:rPr>
              <a:t>čiteľ, </a:t>
            </a:r>
            <a:r>
              <a:rPr lang="en-US" sz="2600" dirty="0" err="1" smtClean="0">
                <a:latin typeface="+mj-lt"/>
              </a:rPr>
              <a:t>atď</a:t>
            </a:r>
            <a:r>
              <a:rPr lang="en-US" sz="2600" dirty="0" smtClean="0">
                <a:latin typeface="+mj-lt"/>
              </a:rPr>
              <a:t>.)</a:t>
            </a:r>
            <a:r>
              <a:rPr lang="sk-SK" sz="2600" dirty="0" smtClean="0">
                <a:latin typeface="+mj-lt"/>
              </a:rPr>
              <a:t>, </a:t>
            </a:r>
            <a:r>
              <a:rPr lang="en-US" sz="2600" dirty="0" err="1" smtClean="0">
                <a:latin typeface="+mj-lt"/>
              </a:rPr>
              <a:t>rodičia</a:t>
            </a:r>
            <a:r>
              <a:rPr lang="en-US" sz="2600" dirty="0" smtClean="0">
                <a:latin typeface="+mj-lt"/>
              </a:rPr>
              <a:t>,</a:t>
            </a:r>
            <a:r>
              <a:rPr lang="sk-SK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aj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deti</a:t>
            </a:r>
            <a:r>
              <a:rPr lang="sk-SK" sz="2600" dirty="0" smtClean="0">
                <a:latin typeface="+mj-lt"/>
              </a:rPr>
              <a:t> </a:t>
            </a:r>
            <a:r>
              <a:rPr lang="en-US" sz="2600" dirty="0" smtClean="0">
                <a:latin typeface="+mj-lt"/>
                <a:sym typeface="Wingdings" pitchFamily="2" charset="2"/>
              </a:rPr>
              <a:t></a:t>
            </a:r>
            <a:r>
              <a:rPr lang="sk-SK" sz="2600" dirty="0" smtClean="0">
                <a:latin typeface="+mj-lt"/>
              </a:rPr>
              <a:t> </a:t>
            </a:r>
          </a:p>
          <a:p>
            <a:pPr lvl="1"/>
            <a:r>
              <a:rPr lang="sk-SK" sz="2600" dirty="0" smtClean="0">
                <a:latin typeface="+mj-lt"/>
              </a:rPr>
              <a:t>p</a:t>
            </a:r>
            <a:r>
              <a:rPr lang="sk-SK" sz="2600" dirty="0" smtClean="0">
                <a:latin typeface="+mj-lt"/>
              </a:rPr>
              <a:t>riestor pre rodičov, ktorí vychovávajú dieťa sami</a:t>
            </a:r>
          </a:p>
          <a:p>
            <a:pPr>
              <a:lnSpc>
                <a:spcPct val="120000"/>
              </a:lnSpc>
              <a:buNone/>
            </a:pPr>
            <a:endParaRPr lang="sk-SK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sk-SK" b="1" i="1" dirty="0" smtClean="0">
                <a:latin typeface="+mj-lt"/>
              </a:rPr>
              <a:t>zdieľanie a facilitovaná </a:t>
            </a:r>
            <a:r>
              <a:rPr lang="en-US" b="1" i="1" dirty="0" err="1" smtClean="0">
                <a:latin typeface="+mj-lt"/>
              </a:rPr>
              <a:t>disku</a:t>
            </a:r>
            <a:r>
              <a:rPr lang="sk-SK" b="1" i="1" dirty="0" smtClean="0">
                <a:latin typeface="+mj-lt"/>
              </a:rPr>
              <a:t>sia</a:t>
            </a:r>
            <a:r>
              <a:rPr lang="en-US" dirty="0" smtClean="0">
                <a:latin typeface="+mj-lt"/>
              </a:rPr>
              <a:t> s </a:t>
            </a:r>
            <a:r>
              <a:rPr lang="sk-SK" dirty="0" smtClean="0">
                <a:latin typeface="+mj-lt"/>
              </a:rPr>
              <a:t>ostatnými</a:t>
            </a:r>
            <a:r>
              <a:rPr lang="en-US" dirty="0" smtClean="0">
                <a:latin typeface="+mj-lt"/>
              </a:rPr>
              <a:t> r</a:t>
            </a:r>
            <a:r>
              <a:rPr lang="sk-SK" dirty="0" smtClean="0">
                <a:latin typeface="+mj-lt"/>
              </a:rPr>
              <a:t>odičmi, hľadanie </a:t>
            </a:r>
            <a:r>
              <a:rPr lang="sk-SK" dirty="0" smtClean="0">
                <a:latin typeface="+mj-lt"/>
              </a:rPr>
              <a:t>riešení</a:t>
            </a:r>
            <a:r>
              <a:rPr lang="en-US" dirty="0" smtClean="0">
                <a:latin typeface="+mj-lt"/>
              </a:rPr>
              <a:t> </a:t>
            </a:r>
            <a:endParaRPr lang="sk-SK" dirty="0" smtClean="0">
              <a:latin typeface="+mj-lt"/>
            </a:endParaRPr>
          </a:p>
          <a:p>
            <a:pPr marL="274320" lvl="1" indent="-274320">
              <a:lnSpc>
                <a:spcPct val="120000"/>
              </a:lnSpc>
              <a:buClr>
                <a:schemeClr val="accent3"/>
              </a:buClr>
              <a:buSzPct val="95000"/>
            </a:pPr>
            <a:r>
              <a:rPr lang="en-US" sz="2600" b="1" i="1" dirty="0" err="1" smtClean="0">
                <a:latin typeface="+mj-lt"/>
              </a:rPr>
              <a:t>úlohy</a:t>
            </a:r>
            <a:r>
              <a:rPr lang="en-US" sz="2600" b="1" i="1" dirty="0" smtClean="0">
                <a:latin typeface="+mj-lt"/>
              </a:rPr>
              <a:t> </a:t>
            </a:r>
            <a:r>
              <a:rPr lang="en-US" sz="2600" b="1" i="1" dirty="0" smtClean="0">
                <a:latin typeface="+mj-lt"/>
              </a:rPr>
              <a:t>a </a:t>
            </a:r>
            <a:r>
              <a:rPr lang="en-US" sz="2600" b="1" i="1" dirty="0" err="1" smtClean="0">
                <a:latin typeface="+mj-lt"/>
              </a:rPr>
              <a:t>cvičenia</a:t>
            </a:r>
            <a:r>
              <a:rPr lang="en-US" sz="2600" b="1" i="1" dirty="0" smtClean="0">
                <a:latin typeface="+mj-lt"/>
              </a:rPr>
              <a:t> </a:t>
            </a:r>
            <a:r>
              <a:rPr lang="en-US" sz="2600" b="1" i="1" dirty="0" smtClean="0">
                <a:latin typeface="+mj-lt"/>
              </a:rPr>
              <a:t>z </a:t>
            </a:r>
            <a:r>
              <a:rPr lang="en-US" sz="2600" b="1" i="1" dirty="0" err="1" smtClean="0">
                <a:latin typeface="+mj-lt"/>
              </a:rPr>
              <a:t>príručky</a:t>
            </a:r>
            <a:r>
              <a:rPr lang="en-US" sz="2600" b="1" i="1" dirty="0" smtClean="0">
                <a:latin typeface="+mj-lt"/>
              </a:rPr>
              <a:t> </a:t>
            </a:r>
            <a:r>
              <a:rPr lang="en-US" sz="2600" dirty="0" err="1" smtClean="0">
                <a:latin typeface="+mj-lt"/>
              </a:rPr>
              <a:t>súvisiace</a:t>
            </a:r>
            <a:r>
              <a:rPr lang="en-US" sz="2600" dirty="0" smtClean="0">
                <a:latin typeface="+mj-lt"/>
              </a:rPr>
              <a:t> s </a:t>
            </a:r>
            <a:r>
              <a:rPr lang="en-US" sz="2600" dirty="0" err="1" smtClean="0">
                <a:latin typeface="+mj-lt"/>
              </a:rPr>
              <a:t>témou</a:t>
            </a:r>
            <a:endParaRPr lang="sk-SK" sz="2600" dirty="0" smtClean="0">
              <a:latin typeface="+mj-lt"/>
            </a:endParaRPr>
          </a:p>
          <a:p>
            <a:pPr>
              <a:lnSpc>
                <a:spcPct val="120000"/>
              </a:lnSpc>
              <a:buNone/>
            </a:pPr>
            <a:endParaRPr lang="sk-SK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sk-SK" b="1" i="1" dirty="0" smtClean="0">
                <a:latin typeface="+mj-lt"/>
              </a:rPr>
              <a:t>Sebareflexia</a:t>
            </a:r>
            <a:r>
              <a:rPr lang="en-US" b="1" i="1" dirty="0" smtClean="0">
                <a:latin typeface="+mj-lt"/>
              </a:rPr>
              <a:t>, </a:t>
            </a:r>
            <a:r>
              <a:rPr lang="sk-SK" dirty="0" smtClean="0">
                <a:latin typeface="+mj-lt"/>
              </a:rPr>
              <a:t>premýšľanie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nad</a:t>
            </a:r>
            <a:r>
              <a:rPr lang="en-US" dirty="0" smtClean="0">
                <a:latin typeface="+mj-lt"/>
              </a:rPr>
              <a:t> </a:t>
            </a:r>
            <a:r>
              <a:rPr lang="en-US" i="1" dirty="0" err="1" smtClean="0">
                <a:latin typeface="+mj-lt"/>
              </a:rPr>
              <a:t>výchovou</a:t>
            </a:r>
            <a:r>
              <a:rPr lang="sk-SK" i="1" dirty="0" smtClean="0">
                <a:latin typeface="+mj-lt"/>
              </a:rPr>
              <a:t> svojich detí,</a:t>
            </a:r>
          </a:p>
          <a:p>
            <a:pPr>
              <a:lnSpc>
                <a:spcPct val="120000"/>
              </a:lnSpc>
            </a:pPr>
            <a:r>
              <a:rPr lang="sk-SK" dirty="0" smtClean="0">
                <a:latin typeface="+mj-lt"/>
              </a:rPr>
              <a:t>rozvíjanie </a:t>
            </a:r>
            <a:r>
              <a:rPr lang="sk-SK" b="1" i="1" dirty="0" smtClean="0">
                <a:latin typeface="+mj-lt"/>
              </a:rPr>
              <a:t>empatie</a:t>
            </a:r>
            <a:r>
              <a:rPr lang="sk-SK" i="1" dirty="0" smtClean="0">
                <a:latin typeface="+mj-lt"/>
              </a:rPr>
              <a:t> voči deťom</a:t>
            </a:r>
            <a:r>
              <a:rPr lang="sk-SK" i="1" dirty="0" smtClean="0">
                <a:latin typeface="+mj-lt"/>
              </a:rPr>
              <a:t>,</a:t>
            </a:r>
            <a:endParaRPr lang="sk-SK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latin typeface="+mj-lt"/>
              </a:rPr>
              <a:t>príležitosť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chvíľu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</a:t>
            </a:r>
            <a:r>
              <a:rPr lang="en-US" dirty="0" smtClean="0">
                <a:latin typeface="+mj-lt"/>
              </a:rPr>
              <a:t> </a:t>
            </a:r>
            <a:r>
              <a:rPr lang="en-US" b="1" i="1" dirty="0" err="1" smtClean="0">
                <a:latin typeface="+mj-lt"/>
              </a:rPr>
              <a:t>oddýchnuť</a:t>
            </a:r>
            <a:r>
              <a:rPr lang="sk-SK" b="1" i="1" dirty="0" smtClean="0">
                <a:latin typeface="+mj-lt"/>
              </a:rPr>
              <a:t> v spoločnosti.</a:t>
            </a:r>
          </a:p>
          <a:p>
            <a:pPr>
              <a:lnSpc>
                <a:spcPct val="120000"/>
              </a:lnSpc>
            </a:pPr>
            <a:endParaRPr lang="sk-SK" b="1" i="1" dirty="0" smtClean="0">
              <a:latin typeface="+mj-lt"/>
            </a:endParaRPr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Kurzy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rodičovských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zručností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sz="3600" dirty="0" smtClean="0"/>
          </a:p>
          <a:p>
            <a:pPr algn="ctr">
              <a:buNone/>
            </a:pPr>
            <a:r>
              <a:rPr lang="sk-SK" sz="3600" i="1" dirty="0" smtClean="0">
                <a:latin typeface="+mj-lt"/>
              </a:rPr>
              <a:t>Ďakujeme za pozornosť a podporu!</a:t>
            </a:r>
            <a:endParaRPr lang="en-US" sz="36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Kurz</a:t>
            </a:r>
            <a:r>
              <a:rPr lang="en-US" sz="3200" b="1" dirty="0" smtClean="0"/>
              <a:t> </a:t>
            </a:r>
            <a:r>
              <a:rPr lang="sk-SK" sz="3200" b="1" dirty="0" smtClean="0"/>
              <a:t>pre </a:t>
            </a:r>
            <a:r>
              <a:rPr lang="en-US" sz="3200" b="1" dirty="0" err="1" smtClean="0"/>
              <a:t>rodičov</a:t>
            </a:r>
            <a:r>
              <a:rPr lang="sk-SK" sz="3200" b="1" dirty="0" smtClean="0"/>
              <a:t> detí do 10 rokov</a:t>
            </a:r>
            <a:r>
              <a:rPr lang="en-US" sz="3200" b="1" dirty="0" smtClean="0"/>
              <a:t> – T</a:t>
            </a:r>
            <a:r>
              <a:rPr lang="sk-SK" sz="3200" b="1" dirty="0" smtClean="0"/>
              <a:t>ÉMY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1. </a:t>
            </a:r>
            <a:r>
              <a:rPr lang="en-US" dirty="0" err="1">
                <a:latin typeface="+mj-lt"/>
              </a:rPr>
              <a:t>Budovanie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pevných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základov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2. </a:t>
            </a:r>
            <a:r>
              <a:rPr lang="en-US" dirty="0" err="1">
                <a:latin typeface="+mj-lt"/>
              </a:rPr>
              <a:t>Napĺňanie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potrieb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našich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detí</a:t>
            </a:r>
            <a:endParaRPr lang="en-US" dirty="0">
              <a:latin typeface="+mj-lt"/>
            </a:endParaRPr>
          </a:p>
          <a:p>
            <a:pPr>
              <a:buNone/>
            </a:pPr>
            <a:r>
              <a:rPr lang="en-US" dirty="0">
                <a:latin typeface="+mj-lt"/>
              </a:rPr>
              <a:t> </a:t>
            </a:r>
          </a:p>
          <a:p>
            <a:r>
              <a:rPr lang="en-US" dirty="0">
                <a:latin typeface="+mj-lt"/>
              </a:rPr>
              <a:t>3. </a:t>
            </a:r>
            <a:r>
              <a:rPr lang="en-US" dirty="0" err="1">
                <a:latin typeface="+mj-lt"/>
              </a:rPr>
              <a:t>Stanovenie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hraníc</a:t>
            </a:r>
            <a:endParaRPr lang="en-US" dirty="0">
              <a:latin typeface="+mj-lt"/>
            </a:endParaRPr>
          </a:p>
          <a:p>
            <a:pPr>
              <a:buNone/>
            </a:pPr>
            <a:r>
              <a:rPr lang="en-US" dirty="0">
                <a:latin typeface="+mj-lt"/>
              </a:rPr>
              <a:t> </a:t>
            </a:r>
          </a:p>
          <a:p>
            <a:r>
              <a:rPr lang="en-US" dirty="0">
                <a:latin typeface="+mj-lt"/>
              </a:rPr>
              <a:t>4. </a:t>
            </a:r>
            <a:r>
              <a:rPr lang="en-US" dirty="0" err="1">
                <a:latin typeface="+mj-lt"/>
              </a:rPr>
              <a:t>Učiť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zdravým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vzťahom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5. </a:t>
            </a:r>
            <a:r>
              <a:rPr lang="en-US" dirty="0" err="1">
                <a:latin typeface="+mj-lt"/>
              </a:rPr>
              <a:t>Náš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dlhodobý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cieľ</a:t>
            </a:r>
            <a:endParaRPr lang="en-US" dirty="0" smtClean="0">
              <a:latin typeface="+mj-lt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51688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Kurz pre rodičov tínedžerov - TÉMY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1. </a:t>
            </a:r>
            <a:r>
              <a:rPr lang="en-US" dirty="0" err="1" smtClean="0">
                <a:latin typeface="+mj-lt"/>
              </a:rPr>
              <a:t>Mať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cieľ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stále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pred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očami</a:t>
            </a:r>
            <a:endParaRPr lang="sk-SK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2. </a:t>
            </a:r>
            <a:r>
              <a:rPr lang="en-US" dirty="0" err="1" smtClean="0">
                <a:latin typeface="+mj-lt"/>
              </a:rPr>
              <a:t>Napĺňanie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potrieb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našich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tínedžerov</a:t>
            </a:r>
            <a:endParaRPr lang="sk-SK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3. </a:t>
            </a:r>
            <a:r>
              <a:rPr lang="en-US" dirty="0" err="1" smtClean="0">
                <a:latin typeface="+mj-lt"/>
              </a:rPr>
              <a:t>Stanovenie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hraníc</a:t>
            </a:r>
            <a:endParaRPr lang="sk-SK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4. </a:t>
            </a:r>
            <a:r>
              <a:rPr lang="en-US" dirty="0" err="1" smtClean="0">
                <a:latin typeface="+mj-lt"/>
              </a:rPr>
              <a:t>Rozvíjanie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emocionálneho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zdravia</a:t>
            </a:r>
            <a:endParaRPr lang="sk-SK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5. </a:t>
            </a:r>
            <a:r>
              <a:rPr lang="en-US" dirty="0" err="1" smtClean="0">
                <a:latin typeface="+mj-lt"/>
              </a:rPr>
              <a:t>Pomáhať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správne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rozhodovať</a:t>
            </a:r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242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Kurzy rodičovských zručností</vt:lpstr>
      <vt:lpstr>Kurzy rodičovských zručností – pilotný projekt</vt:lpstr>
      <vt:lpstr>Kurzy rodičovských zručností – špecifiká projektu</vt:lpstr>
      <vt:lpstr>Kurzy rodičovských zručností</vt:lpstr>
      <vt:lpstr>Kurzy rodičovských zručností</vt:lpstr>
      <vt:lpstr>Kurz pre rodičov detí do 10 rokov – TÉMY</vt:lpstr>
      <vt:lpstr>Kurz pre rodičov tínedžerov - TÉMY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Zuzka</dc:creator>
  <cp:lastModifiedBy>Zuzka</cp:lastModifiedBy>
  <cp:revision>30</cp:revision>
  <dcterms:created xsi:type="dcterms:W3CDTF">2016-03-18T20:24:05Z</dcterms:created>
  <dcterms:modified xsi:type="dcterms:W3CDTF">2016-03-22T10:15:37Z</dcterms:modified>
</cp:coreProperties>
</file>